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528" r:id="rId3"/>
    <p:sldId id="560" r:id="rId4"/>
    <p:sldId id="561" r:id="rId5"/>
    <p:sldId id="549" r:id="rId6"/>
    <p:sldId id="563" r:id="rId7"/>
    <p:sldId id="520" r:id="rId8"/>
    <p:sldId id="580" r:id="rId9"/>
    <p:sldId id="568" r:id="rId10"/>
    <p:sldId id="521" r:id="rId11"/>
    <p:sldId id="522" r:id="rId12"/>
    <p:sldId id="525" r:id="rId13"/>
    <p:sldId id="527" r:id="rId14"/>
    <p:sldId id="581" r:id="rId15"/>
    <p:sldId id="582" r:id="rId16"/>
    <p:sldId id="584" r:id="rId17"/>
    <p:sldId id="585" r:id="rId18"/>
    <p:sldId id="586" r:id="rId19"/>
    <p:sldId id="588" r:id="rId20"/>
    <p:sldId id="591" r:id="rId21"/>
    <p:sldId id="592" r:id="rId22"/>
    <p:sldId id="589" r:id="rId23"/>
    <p:sldId id="590" r:id="rId24"/>
    <p:sldId id="551" r:id="rId25"/>
    <p:sldId id="593" r:id="rId26"/>
    <p:sldId id="876" r:id="rId27"/>
    <p:sldId id="881" r:id="rId28"/>
    <p:sldId id="912" r:id="rId29"/>
    <p:sldId id="882" r:id="rId30"/>
    <p:sldId id="878" r:id="rId31"/>
    <p:sldId id="879" r:id="rId32"/>
    <p:sldId id="880" r:id="rId33"/>
    <p:sldId id="914" r:id="rId34"/>
    <p:sldId id="1985" r:id="rId35"/>
    <p:sldId id="915" r:id="rId36"/>
    <p:sldId id="916" r:id="rId37"/>
    <p:sldId id="1986" r:id="rId38"/>
    <p:sldId id="1977" r:id="rId39"/>
    <p:sldId id="1978" r:id="rId40"/>
    <p:sldId id="1979" r:id="rId41"/>
    <p:sldId id="1955" r:id="rId42"/>
    <p:sldId id="1987" r:id="rId43"/>
    <p:sldId id="439" r:id="rId44"/>
    <p:sldId id="1959" r:id="rId45"/>
    <p:sldId id="1957" r:id="rId46"/>
    <p:sldId id="1973" r:id="rId47"/>
    <p:sldId id="1975" r:id="rId48"/>
    <p:sldId id="1974" r:id="rId49"/>
    <p:sldId id="1988" r:id="rId50"/>
    <p:sldId id="1989" r:id="rId51"/>
    <p:sldId id="1029" r:id="rId52"/>
    <p:sldId id="1030" r:id="rId53"/>
    <p:sldId id="1031" r:id="rId54"/>
    <p:sldId id="1032" r:id="rId55"/>
    <p:sldId id="1033" r:id="rId56"/>
    <p:sldId id="1034" r:id="rId57"/>
    <p:sldId id="1035" r:id="rId58"/>
    <p:sldId id="1036" r:id="rId59"/>
    <p:sldId id="1038" r:id="rId60"/>
    <p:sldId id="103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7T22:02:00.2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4358 24575,'6'2'0,"0"-1"0,-3 4 0,0-1 0,-3 1 0,0 1 0,0 0 0,2-3 0,20-16 0,-11 6 0,14-10 0,-19 15 0,-3-1 0,3 2 0,3-5 0,-1 3 0,10-4 0,-11 1 0,14 0 0,51-22 0,-38 16 0,38-13 0,-50 16 0,-12 7 0,21-10 0,-22 8 0,15-9 0,-13 9 0,5-7 0,-5 9 0,4-9 0,-8 9 0,15-9 0,-14 6 0,20-7 0,-12 4 0,5-2 0,-5 6 0,3-4 0,0 0 0,1 1 0,-7-2 0,-4 5 0,-2-2 0,11-1 0,-10 4 0,13-3 0,-16 2 0,15-5 0,-14 5 0,11-5 0,-10 5 0,15-9 0,-9 5 0,26-15 0,-21 14 0,24-17 0,-20 16 0,18-16 0,-19 16 0,23-17 0,-22 17 0,27-17 0,-23 13 0,27-14 0,-30 14 0,33-10 0,-37 15 0,35-15 0,-35 15 0,26-14 0,-28 14 0,23-8 0,-26 10 0,24-7 0,-24 6 0,22-8 0,-20 7 0,20-7 0,-19 8 0,19-9 0,-19 9 0,15-12 0,-19 12 0,22-8 0,-21 5 0,32-10 0,-27 8 0,27-10 0,-29 15 0,26-13 0,-24 13 0,28-16 0,-29 11 0,30-15 0,-30 15 0,30-14 0,-30 15 0,26-16 0,-27 15 0,22-13 0,-21 17 0,21-18 0,-22 18 0,29-17 0,-27 16 0,17-10 0,-21 13 0,17-13 0,-14 11 0,21-14 0,-23 15 0,17-12 0,-17 12 0,17-15 0,-20 14 0,18-17 0,-21 18 0,18-15 0,-20 15 0,11-7 0,-3 2 0,-2-1 0,15-8 0,-17 10 0,10-7 0,-3-1 0,0 4 0,14-10 0,-5 2 0,10-1 0,-12 3 0,3 3 0,-17 8 0,1 0 0,0-2 0,1 3 0,18-13 0,-2-2 0,-3 7 0,-5-1 0,-6 10 0,8-5 0,0 0 0,5-5 0,-14 14 0,13-10 0,-18 10 0,15-5 0,-5 0 0,0 2 0,12-8 0,-3 4 0,-2-2 0,2 0 0,-8 7 0,17-13 0,-10 11 0,18-14 0,-26 17 0,7-6 0,-3 5 0,7-10 0,12-2 0,-10 5 0,6-2 0,-22 12 0,12-6 0,-13 6 0,11-3 0,4 0 0,6-1 0,8-2 0,-2 3 0,-1 0 0,1 3 0,-13-3 0,-4 7 0,7-4 0,9 4 0,3 0 0,10 0 0,5 0 0,-20 0 0,22 0 0,-44 0 0,15 0 0,-13 0 0,34 3 0,-28 1 0,30 3 0,-39-3 0,6 1 0,10-1 0,-14 3 0,30 3 0,-16-2 0,-3-1 0,2-1 0,-18-2 0,9 3 0,4 2 0,-8-4 0,6 7 0,-17-11 0,16 11 0,-11-8 0,15 6 0,-15-4 0,11 4 0,-15-6 0,12 8 0,-13-11 0,7 8 0,1 0 0,14 8 0,-11-2 0,8 3 0,-20-14 0,9 8 0,1-2 0,10 7 0,-9-3 0,9 4 0,2-2 0,-10-2 0,10 4 0,-21-11 0,9 5 0,-8-5 0,8 5 0,-9-5 0,9 5 0,-8-5 0,18 9 0,-18-8 0,15 7 0,-13-11 0,8 10 0,-4-12 0,7 16 0,-10-13 0,13 10 0,-17-8 0,17 9 0,-16-8 0,12 7 0,-13-8 0,13 9 0,-12-9 0,15 14 0,-16-12 0,13 11 0,-13-12 0,9 10 0,-6-10 0,5 7 0,-5-4 0,7 7 0,-9-6 0,11 9 0,-12-13 0,10 13 0,-10-12 0,10 12 0,-10-10 0,10 8 0,-10-8 0,10 10 0,-10-12 0,13 18 0,-12-17 0,9 11 0,-11-11 0,8 9 0,-7-7 0,10 9 0,-10-14 0,10 15 0,-10-14 0,10 13 0,-10-13 0,10 10 0,-7-10 0,7 10 0,-3-10 0,4 10 0,-8-10 0,7 7 0,-10-8 0,9 5 0,-9-4 0,10 9 0,-10-8 0,10 11 0,-11-12 0,8 7 0,-8-8 0,9 6 0,-8-6 0,7 5 0,-1-2 0,3 4 0,4-1 0,11 9 0,-11-9 0,17 12 0,-22-16 0,20 13 0,-18-12 0,25 16 0,-25-16 0,30 13 0,-30-14 0,32 14 0,-31-13 0,26 9 0,-27-11 0,14 2 0,-16-3 0,6 0 0,-11 0 0,10-1 0,-12-2 0,12 2 0,-13-2 0,10 2 0,-10 0 0,9 1 0,-9-4 0,10 3 0,-10-2 0,10 2 0,-11-2 0,18 2 0,-16-3 0,12 1 0,-14 2 0,14-3 0,-11 1 0,17 2 0,-18-6 0,16 3 0,-17 0 0,17-2 0,-16 2 0,15 0 0,-15-3 0,16 4 0,-13-4 0,10 0 0,-7 3 0,3-2 0,-6 2 0,8-3 0,-11 0 0,11 0 0,-12 0 0,13 0 0,-12 0 0,12 0 0,-13 0 0,10 0 0,-11 0 0,11 0 0,-10 0 0,13 0 0,-12 0 0,12 0 0,-13 0 0,10 0 0,-10 0 0,9 0 0,-9 0 0,10 0 0,-10 0 0,10 0 0,-11 0 0,14-3 0,-13 2 0,13-5 0,-13 6 0,13-6 0,-12 2 0,15-3 0,-15 3 0,12-5 0,-13 8 0,10-8 0,-10 8 0,9-4 0,-12 1 0,12-3 0,-12 4 0,10-6 0,-8 8 0,8-11 0,-7 11 0,10-10 0,-11 9 0,5-6 0,-5 7 0,7-8 0,-5 8 0,8-10 0,-10 9 0,5-6 0,-5 4 0,5-2 0,-5 2 0,2-1 0,-3 1 0,1 1 0,-4-3 0,-1 3 0,-2 0 0,0 0 0</inkml:trace>
  <inkml:trace contextRef="#ctx0" brushRef="#br0" timeOffset="7329">8441 3709 24575,'6'-3'0,"1"2"0,-1-4 0,0 1 0,4-3 0,1 1 0,22-14 0,-8 3 0,22-11 0,-27 13 0,13-3 0,-24 13 0,9-7 0,-12 9 0,0-1 0,3-4 0,-3 6 0,0-6 0,0 7 0,-3-4 0,1 1 0,1-2 0,-1 2 0,2-4 0,0 4 0,-2-5 0,1 5 0,-1-1 0,2 2 0,3-7 0,-3 6 0,6-13 0,-4 14 0,1-14 0,-3 13 0,3-8 0,-2 7 0,2-6 0,-3 7 0,1-8 0,-1 7 0,0-6 0,1 7 0,2-8 0,-2 7 0,2-6 0,-3 9 0,1-9 0,-1 9 0,0-6 0,0 4 0,0-2 0,0 3 0,0-6 0,1 8 0,-1-10 0,0 9 0,0-6 0,-2 4 0,4-2 0,-6-1 0,6 1 0,-5 2 0,7-5 0,-4 5 0,1-5 0,-2 6 0,-1-6 0,2 8 0,1-11 0,-1 8 0,0-2 0,-3 0 0,3 3 0,-3-4 0,3 1 0,0 0 0,1-3 0,-1 2 0,-3-2 0,3 6 0,-3-6 0,1 5 0,1-6 0,-1 7 0,5-9 0,-2 7 0,2-7 0,-3 6 0,-3-3 0,3 2 0,-3-5 0,1 5 0,4-5 0,-6 5 0,9-8 0,-7 7 0,8-10 0,-8 10 0,8-10 0,-8 13 0,8-13 0,-5 10 0,6-11 0,-6 8 0,8-11 0,-10 13 0,13-12 0,-16 13 0,18-13 0,-18 13 0,18-13 0,-18 13 0,13-7 0,-11 7 0,8-7 0,-5 7 0,5-10 0,-8 11 0,8-8 0,-8 7 0,8-7 0,-8 7 0,7-10 0,-6 10 0,7-10 0,-5 7 0,8-11 0,-6 7 0,6-4 0,-11 5 0,13-5 0,-11 3 0,12-6 0,-10 7 0,7-7 0,-9 6 0,11-9 0,-12 12 0,14-12 0,-11 13 0,10-14 0,-10 14 0,11-13 0,-8 13 0,8-10 0,-8 10 0,11-16 0,-10 18 0,10-22 0,-11 23 0,11-16 0,-13 16 0,12-12 0,-13 10 0,10-8 0,-10 4 0,10-4 0,-9 4 0,8-4 0,-8 4 0,9-7 0,-10 10 0,10-13 0,-10 16 0,14-19 0,-14 15 0,11-12 0,-12 13 0,12-13 0,-10 15 0,19-25 0,-18 22 0,18-20 0,-16 21 0,11-14 0,-8 14 0,4-14 0,-8 14 0,11-14 0,-13 14 0,17-14 0,-14 10 0,14-10 0,-13 10 0,15-11 0,-18 15 0,19-13 0,-17 15 0,11-18 0,-8 17 0,7-23 0,-10 23 0,7-17 0,-12 19 0,12-13 0,-11 14 0,10-11 0,-10 8 0,7-5 0,-7 5 0,10-7 0,-11 10 0,12-14 0,-12 14 0,12-17 0,-11 16 0,10-16 0,-7 16 0,12-20 0,-11 19 0,14-25 0,-14 21 0,24-29 0,-17 28 0,20-27 0,-26 28 0,23-23 0,-22 21 0,22-18 0,-20 18 0,21-18 0,-20 21 0,22-23 0,-21 25 0,18-25 0,-20 23 0,21-20 0,-24 19 0,22-15 0,-22 17 0,26-21 0,-21 19 0,18-15 0,-23 17 0,29-15 0,-25 10 0,32-13 0,-31 17 0,21-13 0,-22 16 0,19-13 0,-19 15 0,16-15 0,-20 14 0,15-11 0,-19 13 0,19-9 0,-16 8 0,10-5 0,-11 6 0,10-5 0,-11 7 0,17-10 0,-18 11 0,16-9 0,-17 6 0,11-2 0,-9 2 0,12-6 0,-9 8 0,15-10 0,-20 11 0,20-9 0,-18 8 0,22-7 0,-23 10 0,32-11 0,-18 9 0,12-6 0,-14 6 0,6-6 0,-10 9 0,26-9 0,-24 6 0,30-3 0,-30 0 0,23 3 0,-25-3 0,15 7 0,-16-4 0,17 1 0,-17 2 0,17-2 0,-17 3 0,17 0 0,-17 0 0,20 0 0,-19 0 0,23 0 0,-26 0 0,30 0 0,-29 0 0,25 3 0,-24-2 0,26 9 0,-26-9 0,22 9 0,-29-10 0,23 10 0,-19-5 0,23 8 0,-23-8 0,18 7 0,-21-11 0,18 11 0,-16-7 0,14 5 0,-11-3 0,11 3 0,-11-5 0,14 7 0,-16-8 0,19 9 0,-23-6 0,22 8 0,-18-9 0,16 8 0,-17-9 0,13 4 0,-17-3 0,17 4 0,-17-3 0,14 3 0,-15-4 0,11 3 0,-10-2 0,10 5 0,-11-8 0,8 8 0,-8-8 0,6 5 0,-6-2 0,5-1 0,-8 0 0,7 1 0,-7-4 0,8 6 0,-8-5 0,11 8 0,-11-5 0,11 2 0,-10-2 0,6 2 0,-7-2 0,5 2 0,-3-3 0,0 0 0,-3 0 0,3-3 0,-3 0 0,1-3 0,-2 0 0</inkml:trace>
  <inkml:trace contextRef="#ctx0" brushRef="#br0" timeOffset="15110">13607 432 24575,'6'0'0,"0"0"0,1 0 0,3 0 0,-3 3 0,3 1 0,5 2 0,-6 1 0,21 5 0,-20-7 0,22 6 0,-23-7 0,14 2 0,-12 0 0,1-2 0,-3 1 0,-3-4 0,3 8 0,-3-5 0,3 2 0,-5-1 0,4-4 0,-7 5 0,7-5 0,-4 1 0,-1 1 0,2-2 0,-1 1 0,2-2 0,0 3 0,0-2 0,0 1 0,-3 1 0,2-2 0,2 5 0,-1-6 0,1 6 0,-2-5 0,1 4 0,1-4 0,2 2 0,-3-1 0,0-1 0,0 2 0,3 0 0,-2-3 0,8 9 0,-8-8 0,11 11 0,-7-11 0,8 10 0,-8-9 0,7 6 0,-10-7 0,12 8 0,-11-8 0,15 11 0,-12-8 0,17 9 0,-16-5 0,16 2 0,-20-4 0,26 7 0,-21-4 0,22 6 0,-21-7 0,14 5 0,-16-6 0,19 9 0,-19-7 0,19 10 0,-15-11 0,19 12 0,-19-9 0,22 10 0,-25-10 0,25 12 0,-25-11 0,31 18 0,-26-16 0,28 15 0,-30-19 0,28 17 0,-27-18 0,25 21 0,-25-20 0,21 19 0,-22-16 0,23 10 0,-23-8 0,19 5 0,-20-5 0,20 5 0,-19-5 0,29 9 0,-27-8 0,27 7 0,-25-11 0,19 11 0,-14-13 0,8 13 0,-10-14 0,20 17 0,-20-15 0,25 18 0,-31-19 0,18 12 0,-20-10 0,13 8 0,-13-9 0,13 11 0,-13-13 0,24 18 0,-22-18 0,34 18 0,-33-14 0,37 15 0,-33-15 0,36 18 0,-35-20 0,22 15 0,-30-14 0,13 7 0,-16-7 0,8 6 0,-13-10 0,13 10 0,-12-10 0,15 10 0,-15-10 0,16 14 0,-16-14 0,12 17 0,-13-16 0,10 12 0,-10-13 0,10 17 0,-10-16 0,17 26 0,-12-25 0,10 18 0,-12-19 0,11 19 0,-13-18 0,19 22 0,-19-20 0,16 14 0,-15-11 0,11 8 0,-13-12 0,10 10 0,-10-12 0,11 15 0,-12-15 0,12 19 0,-11-18 0,14 21 0,-10-18 0,17 23 0,-12-19 0,12 15 0,-17-20 0,10 13 0,-14-16 0,10 12 0,-10-10 0,13 11 0,-12-10 0,16 17 0,-12-16 0,24 24 0,-14-15 0,30 20 0,-24-14 0,24 15 0,-26-20 0,22 17 0,-30-22 0,30 29 0,-33-28 0,20 20 0,-21-23 0,22 31 0,-17-26 0,32 42 0,-33-39 0,27 29 0,-28-30 0,19 17 0,-21-24 0,17 14 0,-16-15 0,19 16 0,-18-15 0,30 22 0,-20-19 0,40 29 0,-34-27 0,47 30 0,-50-35 0,40 26 0,-43-31 0,24 20 0,-26-21 0,23 13 0,-23-14 0,27 12 0,-30-12 0,33 9 0,-37-11 0,37 4 0,-33-3 0,30-1 0,-27-2 0,23 1 0,-27-5 0,26 2 0,-30-3 0,32 0 0,-31 0 0,24 0 0,-26 0 0,34-3 0,-26 2 0,42-9 0,-39 5 0,42-10 0,-40 9 0,44-8 0,-45 12 0,41-9 0,-42 11 0,37-4 0,-36 4 0,35 0 0,-35 0 0,36 0 0,-37 0 0,33 0 0,-38 0 0,25 0 0,-31 0 0,25 9 0,-27-4 0,20 11 0,-27-8 0,27 11 0,-23-10 0,25 13 0,-17-11 0,7 6 0,-5-6 0,0 4 0,-10-6 0,10 6 0,-11-11 0,7 7 0,-6-6 0,12 10 0,-14-10 0,22 11 0,-23-12 0,26 5 0,-22-2 0,19 0 0,-16-3 0,9 2 0,-13-6 0,20 7 0,-22-4 0,33 1 0,-28 2 0,36-5 0,-31 2 0,35 0 0,-31-2 0,28 3 0,-30-4 0,22 0 0,-26 0 0,22 0 0,-26 0 0,24 3 0,-28-2 0,24 2 0,-21-3 0,23 3 0,-18 1 0,25 6 0,-25-2 0,26 9 0,-27-8 0,22 10 0,-17-10 0,19 11 0,-20-11 0,16 10 0,-24-7 0,19 8 0,-19-8 0,20 10 0,-17-10 0,17 11 0,-20-8 0,19 5 0,-23-8 0,22 9 0,-18-12 0,12 9 0,-13-10 0,12 7 0,-11-7 0,20 11 0,-17-10 0,17 7 0,-20-9 0,15 6 0,-19-8 0,12 3 0,-13-4 0,9 2 0,-9-2 0,4 2 0,-6-6 0,3 3 0,-2 0 0,2-3 0,-3 3 0,6-3 0,-5 0 0,8 0 0,-8 0 0,2 0 0,-3 0 0,0 0 0,0 0 0,0 0 0,0 0 0,3 0 0,-2 0 0,11-3 0,-5 2 0,18-11 0,-14 7 0,22-12 0,-22 10 0,27-7 0,-26 9 0,26-8 0,-27 12 0,15-8 0,-19 8 0,8-5 0,-13 5 0,6-4 0,-9 1 0,0-2 0,-5 0 0,0 2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7T22:02:42.1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7T22:03:11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24575,'0'0'0</inkml:trace>
  <inkml:trace contextRef="#ctx0" brushRef="#br0" timeOffset="203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CE90A-0D9A-4E27-94CB-DB454FA5C42E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D6A30-AEAA-4404-A253-F5764561C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989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68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68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29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28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66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09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http://isl.ira.uka.de/neuralNetCourse/2004/VL_11_5/Perceptron.html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C9BE2-5684-49CD-9E0E-5BD0322C288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20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06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5200"/>
            <a:fld id="{8957F51E-A783-406E-B590-1245D7CA094A}" type="slidenum">
              <a:rPr lang="en-US" smtClean="0"/>
              <a:pPr defTabSz="965200"/>
              <a:t>21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21488" cy="3838575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8698" y="4861781"/>
            <a:ext cx="5681905" cy="460456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5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6E5B8-84E2-41A6-BF9C-3B5D6FF8B32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86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0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0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98C43B-97A5-46F4-BA3E-6687F8D44E7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9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D3D1-FB08-48AD-B4B4-7F9F52A55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A72AF-2289-4950-AB21-70C340B31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F748D-CBF1-4EC9-AF4D-51D41C78E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23768-88D9-4B8B-AC82-CD2C7981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B1A46-CF62-43FA-998A-F6EF84AB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4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B187-589C-4D16-AD89-A65ADCD8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124C7-B86A-40DC-AD84-B863BEF5F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A9258-9298-4B46-BD3A-8A936BA4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7F73-B1AC-4810-AF20-20C06C7C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1EA33-11C3-4798-920A-F17572E5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56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4EC1DA-B836-4D4F-BB21-B0E7C3107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409C6A-A2D1-4B59-AE57-93E97ED45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CC61C-16D3-4179-935E-C48CF883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18BF-884D-4364-ABC6-D11EE25A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0E679-E254-4F1B-B49B-C7F707AD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302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E794-364F-4B32-8114-6604C2C0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5F0B6-775E-4F15-883F-BBE1E55C6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1B6E6-1B6C-438E-ADF8-B4BFEC25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29E6-ACA1-46B6-8BAB-853B1C03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C1CA9-36CF-44CE-814D-E85E251D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4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59A5-0B84-4B23-8792-F252ED5F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C8F9C-4D2F-45B6-A51A-21AD9FE0F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E8D5F-8000-4277-9839-F363D427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9CE9-441B-4669-BC87-03E3BC80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078BD-33EF-46CF-B109-7194E3D0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28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7A95-DF34-4C9D-8FBD-78B14802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0CBF-176D-40A3-BF41-96415AC08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47588-E70A-4E39-BCCE-C688B04BE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EDB8A-3C75-4312-9505-C107BBEFF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740C0-CE4F-4D7C-BF92-420B9616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3178A-FDA6-4FEA-BC64-47D87896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33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1089-30EB-4A03-B5D9-9272F9EE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E78E0-3E3B-4D42-8CE1-BC2284D84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558D9-8564-4DF0-8820-C18D991F2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CC238-F069-4171-8A4A-DB134115F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6FEB84-A8BA-4565-A16E-8D74ECC3A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A8C156-0B0B-434C-8F6F-9A047BB7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FB27D5-D8BA-470F-92ED-71D4EA9D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F9121-DD63-452A-A011-A1CBB487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63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9487E-1627-4D46-BE2E-6C7FF7F5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533AF-C4A3-427B-B453-C87E1632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B0D47-1CCC-4A26-82BC-DB20A249F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69642-4DBE-43E9-8778-029264A5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206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D94E1-F2FC-4C06-9D39-78FD66C83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C20AA-BACC-4CEA-9831-B702A370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C49AA-3E15-4345-91FF-DFA04F4A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80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EC59-571A-4244-A5EF-1CA6F704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307E9-1775-4A8C-B12D-392F553AA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1083E-9C8A-4E33-883F-C080BD2E8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3AEB5-C34F-4E69-BB61-483043ED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24410-1F30-42B0-9A9C-7A5986D79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FAB81-1716-4520-98A2-A94D9327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4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7130-EAD7-4DD9-BF70-42AB51A3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7DBF2-E99F-4AA0-A2CD-664D78031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4294A-B7E2-4BE2-B606-78DC338A2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3FAFA-3DB9-4AF0-A9E9-4DAE9CE1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FD699-C955-4797-8949-80A07B4D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EAF79-A595-4D2F-A724-8DE76D54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37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216521-2704-45F8-8DA5-86BC4B8E8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32FC3-4882-4883-8CD5-2D99BD371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82986-9E1F-4C3D-B9A2-4F438BCC8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9BE5E-E1CD-4380-835A-40CC45A4B624}" type="datetimeFigureOut">
              <a:rPr lang="en-IN" smtClean="0"/>
              <a:t>01-04-2022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EDA7E-C606-4399-ACAB-1E85FD35B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A1330-EBA9-4D7F-A2D8-D6C30C780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9DAD1-235A-44E4-BBAF-9022E9EE66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62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aima.eecs.berkeley.ed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tags" Target="../tags/tag17.xml"/><Relationship Id="rId16" Type="http://schemas.openxmlformats.org/officeDocument/2006/relationships/image" Target="../media/image33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8.png"/><Relationship Id="rId5" Type="http://schemas.openxmlformats.org/officeDocument/2006/relationships/tags" Target="../tags/tag20.xml"/><Relationship Id="rId15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6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1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4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9.png"/><Relationship Id="rId5" Type="http://schemas.openxmlformats.org/officeDocument/2006/relationships/tags" Target="../tags/tag29.xml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tags" Target="../tags/tag28.xml"/><Relationship Id="rId9" Type="http://schemas.openxmlformats.org/officeDocument/2006/relationships/image" Target="../media/image37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5.xml"/><Relationship Id="rId7" Type="http://schemas.openxmlformats.org/officeDocument/2006/relationships/image" Target="../media/image4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tags" Target="../tags/tag37.xml"/><Relationship Id="rId10" Type="http://schemas.openxmlformats.org/officeDocument/2006/relationships/image" Target="../media/image47.png"/><Relationship Id="rId4" Type="http://schemas.openxmlformats.org/officeDocument/2006/relationships/tags" Target="../tags/tag36.xml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8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57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56.png"/><Relationship Id="rId5" Type="http://schemas.openxmlformats.org/officeDocument/2006/relationships/tags" Target="../tags/tag42.xml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tags" Target="../tags/tag41.xml"/><Relationship Id="rId9" Type="http://schemas.openxmlformats.org/officeDocument/2006/relationships/notesSlide" Target="../notesSlides/notesSlide3.xml"/><Relationship Id="rId1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2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61.png"/><Relationship Id="rId2" Type="http://schemas.openxmlformats.org/officeDocument/2006/relationships/tags" Target="../tags/tag46.xml"/><Relationship Id="rId16" Type="http://schemas.openxmlformats.org/officeDocument/2006/relationships/image" Target="../media/image60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6.png"/><Relationship Id="rId5" Type="http://schemas.openxmlformats.org/officeDocument/2006/relationships/tags" Target="../tags/tag49.xml"/><Relationship Id="rId15" Type="http://schemas.openxmlformats.org/officeDocument/2006/relationships/image" Target="../media/image64.png"/><Relationship Id="rId10" Type="http://schemas.openxmlformats.org/officeDocument/2006/relationships/image" Target="../media/image55.png"/><Relationship Id="rId4" Type="http://schemas.openxmlformats.org/officeDocument/2006/relationships/tags" Target="../tags/tag48.xml"/><Relationship Id="rId9" Type="http://schemas.openxmlformats.org/officeDocument/2006/relationships/notesSlide" Target="../notesSlides/notesSlide4.xml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tags" Target="../tags/tag53.xml"/><Relationship Id="rId16" Type="http://schemas.openxmlformats.org/officeDocument/2006/relationships/image" Target="../media/image33.png"/><Relationship Id="rId20" Type="http://schemas.openxmlformats.org/officeDocument/2006/relationships/image" Target="../media/image65.emf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28.png"/><Relationship Id="rId5" Type="http://schemas.openxmlformats.org/officeDocument/2006/relationships/tags" Target="../tags/tag56.xml"/><Relationship Id="rId15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6.png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10" Type="http://schemas.openxmlformats.org/officeDocument/2006/relationships/image" Target="NULL"/><Relationship Id="rId4" Type="http://schemas.openxmlformats.org/officeDocument/2006/relationships/image" Target="../media/image69.emf"/><Relationship Id="rId9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NULL"/><Relationship Id="rId4" Type="http://schemas.openxmlformats.org/officeDocument/2006/relationships/customXml" Target="../ink/ink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image" Target="../media/image8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11.emf"/><Relationship Id="rId18" Type="http://schemas.openxmlformats.org/officeDocument/2006/relationships/image" Target="../media/image116.emf"/><Relationship Id="rId3" Type="http://schemas.openxmlformats.org/officeDocument/2006/relationships/image" Target="../media/image101.emf"/><Relationship Id="rId21" Type="http://schemas.openxmlformats.org/officeDocument/2006/relationships/image" Target="../media/image119.emf"/><Relationship Id="rId7" Type="http://schemas.openxmlformats.org/officeDocument/2006/relationships/image" Target="../media/image105.emf"/><Relationship Id="rId12" Type="http://schemas.openxmlformats.org/officeDocument/2006/relationships/image" Target="../media/image110.emf"/><Relationship Id="rId17" Type="http://schemas.openxmlformats.org/officeDocument/2006/relationships/image" Target="../media/image115.emf"/><Relationship Id="rId2" Type="http://schemas.openxmlformats.org/officeDocument/2006/relationships/image" Target="../media/image100.emf"/><Relationship Id="rId16" Type="http://schemas.openxmlformats.org/officeDocument/2006/relationships/image" Target="../media/image114.emf"/><Relationship Id="rId20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24" Type="http://schemas.openxmlformats.org/officeDocument/2006/relationships/image" Target="../media/image122.emf"/><Relationship Id="rId5" Type="http://schemas.openxmlformats.org/officeDocument/2006/relationships/image" Target="../media/image103.emf"/><Relationship Id="rId15" Type="http://schemas.openxmlformats.org/officeDocument/2006/relationships/image" Target="../media/image113.emf"/><Relationship Id="rId23" Type="http://schemas.openxmlformats.org/officeDocument/2006/relationships/image" Target="../media/image121.emf"/><Relationship Id="rId10" Type="http://schemas.openxmlformats.org/officeDocument/2006/relationships/image" Target="../media/image108.emf"/><Relationship Id="rId19" Type="http://schemas.openxmlformats.org/officeDocument/2006/relationships/image" Target="../media/image117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Relationship Id="rId14" Type="http://schemas.openxmlformats.org/officeDocument/2006/relationships/image" Target="../media/image112.emf"/><Relationship Id="rId22" Type="http://schemas.openxmlformats.org/officeDocument/2006/relationships/image" Target="../media/image1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11.emf"/><Relationship Id="rId18" Type="http://schemas.openxmlformats.org/officeDocument/2006/relationships/image" Target="../media/image116.emf"/><Relationship Id="rId3" Type="http://schemas.openxmlformats.org/officeDocument/2006/relationships/image" Target="../media/image101.emf"/><Relationship Id="rId21" Type="http://schemas.openxmlformats.org/officeDocument/2006/relationships/image" Target="../media/image119.emf"/><Relationship Id="rId7" Type="http://schemas.openxmlformats.org/officeDocument/2006/relationships/image" Target="../media/image105.emf"/><Relationship Id="rId12" Type="http://schemas.openxmlformats.org/officeDocument/2006/relationships/image" Target="../media/image110.emf"/><Relationship Id="rId17" Type="http://schemas.openxmlformats.org/officeDocument/2006/relationships/image" Target="../media/image115.emf"/><Relationship Id="rId2" Type="http://schemas.openxmlformats.org/officeDocument/2006/relationships/image" Target="../media/image100.emf"/><Relationship Id="rId16" Type="http://schemas.openxmlformats.org/officeDocument/2006/relationships/image" Target="../media/image114.emf"/><Relationship Id="rId20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24" Type="http://schemas.openxmlformats.org/officeDocument/2006/relationships/image" Target="../media/image122.emf"/><Relationship Id="rId5" Type="http://schemas.openxmlformats.org/officeDocument/2006/relationships/image" Target="../media/image103.emf"/><Relationship Id="rId15" Type="http://schemas.openxmlformats.org/officeDocument/2006/relationships/image" Target="../media/image113.emf"/><Relationship Id="rId23" Type="http://schemas.openxmlformats.org/officeDocument/2006/relationships/image" Target="../media/image121.emf"/><Relationship Id="rId10" Type="http://schemas.openxmlformats.org/officeDocument/2006/relationships/image" Target="../media/image108.emf"/><Relationship Id="rId19" Type="http://schemas.openxmlformats.org/officeDocument/2006/relationships/image" Target="../media/image117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Relationship Id="rId14" Type="http://schemas.openxmlformats.org/officeDocument/2006/relationships/image" Target="../media/image112.emf"/><Relationship Id="rId22" Type="http://schemas.openxmlformats.org/officeDocument/2006/relationships/image" Target="../media/image120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11.emf"/><Relationship Id="rId18" Type="http://schemas.openxmlformats.org/officeDocument/2006/relationships/image" Target="../media/image116.emf"/><Relationship Id="rId3" Type="http://schemas.openxmlformats.org/officeDocument/2006/relationships/image" Target="../media/image101.emf"/><Relationship Id="rId21" Type="http://schemas.openxmlformats.org/officeDocument/2006/relationships/image" Target="../media/image119.emf"/><Relationship Id="rId7" Type="http://schemas.openxmlformats.org/officeDocument/2006/relationships/image" Target="../media/image105.emf"/><Relationship Id="rId12" Type="http://schemas.openxmlformats.org/officeDocument/2006/relationships/image" Target="../media/image110.emf"/><Relationship Id="rId17" Type="http://schemas.openxmlformats.org/officeDocument/2006/relationships/image" Target="../media/image115.emf"/><Relationship Id="rId2" Type="http://schemas.openxmlformats.org/officeDocument/2006/relationships/image" Target="../media/image100.emf"/><Relationship Id="rId16" Type="http://schemas.openxmlformats.org/officeDocument/2006/relationships/image" Target="../media/image114.emf"/><Relationship Id="rId20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24" Type="http://schemas.openxmlformats.org/officeDocument/2006/relationships/image" Target="../media/image122.emf"/><Relationship Id="rId5" Type="http://schemas.openxmlformats.org/officeDocument/2006/relationships/image" Target="../media/image103.emf"/><Relationship Id="rId15" Type="http://schemas.openxmlformats.org/officeDocument/2006/relationships/image" Target="../media/image113.emf"/><Relationship Id="rId23" Type="http://schemas.openxmlformats.org/officeDocument/2006/relationships/image" Target="../media/image121.emf"/><Relationship Id="rId10" Type="http://schemas.openxmlformats.org/officeDocument/2006/relationships/image" Target="../media/image108.emf"/><Relationship Id="rId19" Type="http://schemas.openxmlformats.org/officeDocument/2006/relationships/image" Target="../media/image117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Relationship Id="rId14" Type="http://schemas.openxmlformats.org/officeDocument/2006/relationships/image" Target="../media/image112.emf"/><Relationship Id="rId22" Type="http://schemas.openxmlformats.org/officeDocument/2006/relationships/image" Target="../media/image12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13" Type="http://schemas.openxmlformats.org/officeDocument/2006/relationships/image" Target="../media/image119.emf"/><Relationship Id="rId3" Type="http://schemas.openxmlformats.org/officeDocument/2006/relationships/image" Target="../media/image101.emf"/><Relationship Id="rId7" Type="http://schemas.openxmlformats.org/officeDocument/2006/relationships/image" Target="../media/image113.emf"/><Relationship Id="rId12" Type="http://schemas.openxmlformats.org/officeDocument/2006/relationships/image" Target="../media/image118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11" Type="http://schemas.openxmlformats.org/officeDocument/2006/relationships/image" Target="../media/image117.emf"/><Relationship Id="rId5" Type="http://schemas.openxmlformats.org/officeDocument/2006/relationships/image" Target="../media/image107.emf"/><Relationship Id="rId15" Type="http://schemas.openxmlformats.org/officeDocument/2006/relationships/image" Target="../media/image121.emf"/><Relationship Id="rId10" Type="http://schemas.openxmlformats.org/officeDocument/2006/relationships/image" Target="../media/image116.emf"/><Relationship Id="rId4" Type="http://schemas.openxmlformats.org/officeDocument/2006/relationships/image" Target="../media/image102.emf"/><Relationship Id="rId9" Type="http://schemas.openxmlformats.org/officeDocument/2006/relationships/image" Target="../media/image115.emf"/><Relationship Id="rId14" Type="http://schemas.openxmlformats.org/officeDocument/2006/relationships/image" Target="../media/image120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8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0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1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2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3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4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5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tags" Target="../tags/tag15.xml"/><Relationship Id="rId10" Type="http://schemas.openxmlformats.org/officeDocument/2006/relationships/image" Target="../media/image17.png"/><Relationship Id="rId4" Type="http://schemas.openxmlformats.org/officeDocument/2006/relationships/tags" Target="../tags/tag14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2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4.png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9E83-A726-45EF-89BF-802749A39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Neural 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5165A-E372-4EE4-ACDD-1C6B0BE613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Brain Computer Interaction- S2022</a:t>
            </a:r>
          </a:p>
          <a:p>
            <a:endParaRPr lang="en-IN" dirty="0"/>
          </a:p>
          <a:p>
            <a:r>
              <a:rPr lang="en-IN" sz="1800" i="1" dirty="0"/>
              <a:t>Acknowledgements: </a:t>
            </a:r>
            <a:r>
              <a:rPr lang="en-IN" sz="1800" i="1" dirty="0">
                <a:hlinkClick r:id="rId2"/>
              </a:rPr>
              <a:t>(berkeley.edu)</a:t>
            </a:r>
            <a:endParaRPr lang="en-IN" sz="1800" i="1" dirty="0"/>
          </a:p>
        </p:txBody>
      </p:sp>
    </p:spTree>
    <p:extLst>
      <p:ext uri="{BB962C8B-B14F-4D97-AF65-F5344CB8AC3E}">
        <p14:creationId xmlns:p14="http://schemas.microsoft.com/office/powerpoint/2010/main" val="3297240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Multiclass Decision Rule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/>
          <a:lstStyle/>
          <a:p>
            <a:pPr eaLnBrk="1" hangingPunct="1"/>
            <a:r>
              <a:rPr lang="en-US" sz="2400"/>
              <a:t>If we have multiple classes:</a:t>
            </a:r>
          </a:p>
          <a:p>
            <a:pPr lvl="1" eaLnBrk="1" hangingPunct="1"/>
            <a:r>
              <a:rPr lang="en-US" sz="2000"/>
              <a:t>A weight vector for each class:</a:t>
            </a:r>
          </a:p>
          <a:p>
            <a:pPr lvl="1" eaLnBrk="1" hangingPunct="1"/>
            <a:endParaRPr lang="en-US" sz="2000"/>
          </a:p>
          <a:p>
            <a:pPr lvl="1" eaLnBrk="1" hangingPunct="1"/>
            <a:endParaRPr lang="en-US" sz="2000"/>
          </a:p>
          <a:p>
            <a:pPr lvl="1" eaLnBrk="1" hangingPunct="1"/>
            <a:r>
              <a:rPr lang="en-US" sz="2000"/>
              <a:t>Score (activation) of a class y:</a:t>
            </a:r>
          </a:p>
          <a:p>
            <a:pPr lvl="1" eaLnBrk="1" hangingPunct="1"/>
            <a:endParaRPr lang="en-US" sz="2000"/>
          </a:p>
          <a:p>
            <a:pPr lvl="1" eaLnBrk="1" hangingPunct="1"/>
            <a:endParaRPr lang="en-US" sz="2000"/>
          </a:p>
          <a:p>
            <a:pPr lvl="1" eaLnBrk="1" hangingPunct="1"/>
            <a:endParaRPr lang="en-US" sz="1100"/>
          </a:p>
          <a:p>
            <a:pPr lvl="1" eaLnBrk="1" hangingPunct="1"/>
            <a:r>
              <a:rPr lang="en-US" sz="2000"/>
              <a:t>Prediction highest score wins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5000" y="373380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96200" y="1878012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28800" y="518160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72400" y="1573212"/>
            <a:ext cx="152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15200" y="3630612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53600" y="3478212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05000" y="2667000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8686800" y="1954212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8915400" y="2944812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8229600" y="2944812"/>
            <a:ext cx="6858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6" name="TextBox 27"/>
          <p:cNvSpPr txBox="1">
            <a:spLocks noChangeArrowheads="1"/>
          </p:cNvSpPr>
          <p:nvPr/>
        </p:nvSpPr>
        <p:spPr bwMode="auto">
          <a:xfrm>
            <a:off x="5791200" y="6324600"/>
            <a:ext cx="6172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i="1" dirty="0"/>
              <a:t>Binary = multiclass where the negative class has weight zero</a:t>
            </a:r>
          </a:p>
        </p:txBody>
      </p:sp>
      <p:pic>
        <p:nvPicPr>
          <p:cNvPr id="23567" name="Picture 3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39200" y="1981199"/>
            <a:ext cx="338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3155949"/>
            <a:ext cx="3524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29800" y="2971799"/>
            <a:ext cx="35242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Multiclass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00200"/>
            <a:ext cx="5638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all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Pick up training examples one by one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Predict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If correct, no change!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If wrong: lower score of wrong answer, raise score of right answer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78013" y="5036979"/>
            <a:ext cx="2695575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68488" y="5638800"/>
            <a:ext cx="3043237" cy="43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57400" y="2971800"/>
            <a:ext cx="366395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1" name="Line 7"/>
          <p:cNvSpPr>
            <a:spLocks noChangeShapeType="1"/>
          </p:cNvSpPr>
          <p:nvPr/>
        </p:nvSpPr>
        <p:spPr bwMode="auto">
          <a:xfrm flipH="1" flipV="1">
            <a:off x="9067800" y="2667000"/>
            <a:ext cx="304800" cy="1143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V="1">
            <a:off x="9372600" y="3200400"/>
            <a:ext cx="12192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>
            <a:off x="9144000" y="3810000"/>
            <a:ext cx="228600" cy="762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4" name="Picture 2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839200" y="2362200"/>
            <a:ext cx="436563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5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017000" y="4679950"/>
            <a:ext cx="525463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6" name="Line 13"/>
          <p:cNvSpPr>
            <a:spLocks noChangeShapeType="1"/>
          </p:cNvSpPr>
          <p:nvPr/>
        </p:nvSpPr>
        <p:spPr bwMode="auto">
          <a:xfrm flipV="1">
            <a:off x="9372600" y="32004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397" name="Picture 1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448800" y="2819400"/>
            <a:ext cx="2190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3743" name="Line 15"/>
          <p:cNvSpPr>
            <a:spLocks noChangeShapeType="1"/>
          </p:cNvSpPr>
          <p:nvPr/>
        </p:nvSpPr>
        <p:spPr bwMode="auto">
          <a:xfrm flipH="1">
            <a:off x="8991600" y="26670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4" name="Line 16"/>
          <p:cNvSpPr>
            <a:spLocks noChangeShapeType="1"/>
          </p:cNvSpPr>
          <p:nvPr/>
        </p:nvSpPr>
        <p:spPr bwMode="auto">
          <a:xfrm flipH="1" flipV="1">
            <a:off x="8991600" y="3276600"/>
            <a:ext cx="381000" cy="5334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5" name="Line 17"/>
          <p:cNvSpPr>
            <a:spLocks noChangeShapeType="1"/>
          </p:cNvSpPr>
          <p:nvPr/>
        </p:nvSpPr>
        <p:spPr bwMode="auto">
          <a:xfrm flipV="1">
            <a:off x="10591800" y="2590800"/>
            <a:ext cx="76200" cy="609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3746" name="Line 18"/>
          <p:cNvSpPr>
            <a:spLocks noChangeShapeType="1"/>
          </p:cNvSpPr>
          <p:nvPr/>
        </p:nvSpPr>
        <p:spPr bwMode="auto">
          <a:xfrm flipV="1">
            <a:off x="9372600" y="2590800"/>
            <a:ext cx="1295400" cy="1219200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403" name="Picture 2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028238" y="3635375"/>
            <a:ext cx="56356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animBg="1"/>
      <p:bldP spid="16392" grpId="0" animBg="1"/>
      <p:bldP spid="16393" grpId="0" animBg="1"/>
      <p:bldP spid="16396" grpId="0" animBg="1"/>
      <p:bldP spid="1353743" grpId="0" animBg="1"/>
      <p:bldP spid="1353744" grpId="0" animBg="1"/>
      <p:bldP spid="1353745" grpId="0" animBg="1"/>
      <p:bldP spid="13537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Properties of Perceptrons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err="1"/>
              <a:t>Separability</a:t>
            </a:r>
            <a:r>
              <a:rPr lang="en-US" sz="2400" dirty="0"/>
              <a:t>: true if some parameters get the training set perfectly correct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Convergence: if the training is separable, </a:t>
            </a:r>
            <a:r>
              <a:rPr lang="en-US" sz="2400" dirty="0" err="1"/>
              <a:t>perceptron</a:t>
            </a:r>
            <a:r>
              <a:rPr lang="en-US" sz="2400" dirty="0"/>
              <a:t> will eventually converge (binary case)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Mistake Bound: the maximum number of mistakes (binary case) related to the </a:t>
            </a:r>
            <a:r>
              <a:rPr lang="en-US" sz="2400" i="1" dirty="0"/>
              <a:t>margin</a:t>
            </a:r>
            <a:r>
              <a:rPr lang="en-US" sz="2400" dirty="0"/>
              <a:t> or degree of </a:t>
            </a:r>
            <a:r>
              <a:rPr lang="en-US" sz="2400" dirty="0" err="1"/>
              <a:t>separability</a:t>
            </a:r>
            <a:endParaRPr lang="en-US" sz="2400" i="1" dirty="0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9310688" y="47117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29" name="Group 5"/>
          <p:cNvGrpSpPr>
            <a:grpSpLocks/>
          </p:cNvGrpSpPr>
          <p:nvPr/>
        </p:nvGrpSpPr>
        <p:grpSpPr bwMode="auto">
          <a:xfrm>
            <a:off x="8777288" y="4787900"/>
            <a:ext cx="1981200" cy="1600200"/>
            <a:chOff x="3364" y="2169"/>
            <a:chExt cx="1248" cy="1008"/>
          </a:xfrm>
        </p:grpSpPr>
        <p:sp>
          <p:nvSpPr>
            <p:cNvPr id="26660" name="Line 6"/>
            <p:cNvSpPr>
              <a:spLocks noChangeShapeType="1"/>
            </p:cNvSpPr>
            <p:nvPr/>
          </p:nvSpPr>
          <p:spPr bwMode="auto">
            <a:xfrm>
              <a:off x="3604" y="260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1" name="Group 7"/>
            <p:cNvGrpSpPr>
              <a:grpSpLocks/>
            </p:cNvGrpSpPr>
            <p:nvPr/>
          </p:nvGrpSpPr>
          <p:grpSpPr bwMode="auto">
            <a:xfrm>
              <a:off x="4324" y="2409"/>
              <a:ext cx="96" cy="96"/>
              <a:chOff x="5040" y="1392"/>
              <a:chExt cx="96" cy="96"/>
            </a:xfrm>
          </p:grpSpPr>
          <p:sp>
            <p:nvSpPr>
              <p:cNvPr id="26682" name="Line 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3" name="Line 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62" name="Line 10"/>
            <p:cNvSpPr>
              <a:spLocks noChangeShapeType="1"/>
            </p:cNvSpPr>
            <p:nvPr/>
          </p:nvSpPr>
          <p:spPr bwMode="auto">
            <a:xfrm>
              <a:off x="3604" y="288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1"/>
            <p:cNvSpPr>
              <a:spLocks noChangeShapeType="1"/>
            </p:cNvSpPr>
            <p:nvPr/>
          </p:nvSpPr>
          <p:spPr bwMode="auto">
            <a:xfrm>
              <a:off x="3988" y="293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12"/>
            <p:cNvSpPr>
              <a:spLocks noChangeShapeType="1"/>
            </p:cNvSpPr>
            <p:nvPr/>
          </p:nvSpPr>
          <p:spPr bwMode="auto">
            <a:xfrm>
              <a:off x="3364" y="269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13"/>
            <p:cNvSpPr>
              <a:spLocks noChangeShapeType="1"/>
            </p:cNvSpPr>
            <p:nvPr/>
          </p:nvSpPr>
          <p:spPr bwMode="auto">
            <a:xfrm>
              <a:off x="3604" y="236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66" name="Group 14"/>
            <p:cNvGrpSpPr>
              <a:grpSpLocks/>
            </p:cNvGrpSpPr>
            <p:nvPr/>
          </p:nvGrpSpPr>
          <p:grpSpPr bwMode="auto">
            <a:xfrm>
              <a:off x="4420" y="2697"/>
              <a:ext cx="96" cy="96"/>
              <a:chOff x="5040" y="1392"/>
              <a:chExt cx="96" cy="96"/>
            </a:xfrm>
          </p:grpSpPr>
          <p:sp>
            <p:nvSpPr>
              <p:cNvPr id="26680" name="Line 15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1" name="Line 16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7" name="Group 17"/>
            <p:cNvGrpSpPr>
              <a:grpSpLocks/>
            </p:cNvGrpSpPr>
            <p:nvPr/>
          </p:nvGrpSpPr>
          <p:grpSpPr bwMode="auto">
            <a:xfrm>
              <a:off x="4084" y="2361"/>
              <a:ext cx="96" cy="96"/>
              <a:chOff x="5040" y="1392"/>
              <a:chExt cx="96" cy="96"/>
            </a:xfrm>
          </p:grpSpPr>
          <p:sp>
            <p:nvSpPr>
              <p:cNvPr id="26678" name="Line 18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9" name="Line 19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8" name="Group 20"/>
            <p:cNvGrpSpPr>
              <a:grpSpLocks/>
            </p:cNvGrpSpPr>
            <p:nvPr/>
          </p:nvGrpSpPr>
          <p:grpSpPr bwMode="auto">
            <a:xfrm>
              <a:off x="4132" y="2169"/>
              <a:ext cx="96" cy="96"/>
              <a:chOff x="5040" y="1392"/>
              <a:chExt cx="96" cy="96"/>
            </a:xfrm>
          </p:grpSpPr>
          <p:sp>
            <p:nvSpPr>
              <p:cNvPr id="26676" name="Line 2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7" name="Line 2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69" name="Group 23"/>
            <p:cNvGrpSpPr>
              <a:grpSpLocks/>
            </p:cNvGrpSpPr>
            <p:nvPr/>
          </p:nvGrpSpPr>
          <p:grpSpPr bwMode="auto">
            <a:xfrm>
              <a:off x="4420" y="2217"/>
              <a:ext cx="96" cy="96"/>
              <a:chOff x="5040" y="1392"/>
              <a:chExt cx="96" cy="96"/>
            </a:xfrm>
          </p:grpSpPr>
          <p:sp>
            <p:nvSpPr>
              <p:cNvPr id="26674" name="Line 2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5" name="Line 2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70" name="Group 26"/>
            <p:cNvGrpSpPr>
              <a:grpSpLocks/>
            </p:cNvGrpSpPr>
            <p:nvPr/>
          </p:nvGrpSpPr>
          <p:grpSpPr bwMode="auto">
            <a:xfrm>
              <a:off x="3652" y="3081"/>
              <a:ext cx="96" cy="96"/>
              <a:chOff x="5040" y="1392"/>
              <a:chExt cx="96" cy="96"/>
            </a:xfrm>
          </p:grpSpPr>
          <p:sp>
            <p:nvSpPr>
              <p:cNvPr id="26672" name="Line 2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3" name="Line 2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71" name="Line 29"/>
            <p:cNvSpPr>
              <a:spLocks noChangeShapeType="1"/>
            </p:cNvSpPr>
            <p:nvPr/>
          </p:nvSpPr>
          <p:spPr bwMode="auto">
            <a:xfrm>
              <a:off x="4516" y="2505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0" name="Line 30"/>
          <p:cNvSpPr>
            <a:spLocks noChangeShapeType="1"/>
          </p:cNvSpPr>
          <p:nvPr/>
        </p:nvSpPr>
        <p:spPr bwMode="auto">
          <a:xfrm>
            <a:off x="9296400" y="2108200"/>
            <a:ext cx="11430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6631" name="Group 31"/>
          <p:cNvGrpSpPr>
            <a:grpSpLocks/>
          </p:cNvGrpSpPr>
          <p:nvPr/>
        </p:nvGrpSpPr>
        <p:grpSpPr bwMode="auto">
          <a:xfrm>
            <a:off x="8763000" y="2184400"/>
            <a:ext cx="2032000" cy="1570037"/>
            <a:chOff x="1065" y="2179"/>
            <a:chExt cx="1280" cy="989"/>
          </a:xfrm>
        </p:grpSpPr>
        <p:sp>
          <p:nvSpPr>
            <p:cNvPr id="26636" name="Line 32"/>
            <p:cNvSpPr>
              <a:spLocks noChangeShapeType="1"/>
            </p:cNvSpPr>
            <p:nvPr/>
          </p:nvSpPr>
          <p:spPr bwMode="auto">
            <a:xfrm>
              <a:off x="1305" y="261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37" name="Group 33"/>
            <p:cNvGrpSpPr>
              <a:grpSpLocks/>
            </p:cNvGrpSpPr>
            <p:nvPr/>
          </p:nvGrpSpPr>
          <p:grpSpPr bwMode="auto">
            <a:xfrm>
              <a:off x="2025" y="2419"/>
              <a:ext cx="96" cy="96"/>
              <a:chOff x="5040" y="1392"/>
              <a:chExt cx="96" cy="96"/>
            </a:xfrm>
          </p:grpSpPr>
          <p:sp>
            <p:nvSpPr>
              <p:cNvPr id="26658" name="Line 3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9" name="Line 3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8" name="Line 36"/>
            <p:cNvSpPr>
              <a:spLocks noChangeShapeType="1"/>
            </p:cNvSpPr>
            <p:nvPr/>
          </p:nvSpPr>
          <p:spPr bwMode="auto">
            <a:xfrm>
              <a:off x="1305" y="2899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39" name="Line 37"/>
            <p:cNvSpPr>
              <a:spLocks noChangeShapeType="1"/>
            </p:cNvSpPr>
            <p:nvPr/>
          </p:nvSpPr>
          <p:spPr bwMode="auto">
            <a:xfrm>
              <a:off x="1689" y="294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38"/>
            <p:cNvSpPr>
              <a:spLocks noChangeShapeType="1"/>
            </p:cNvSpPr>
            <p:nvPr/>
          </p:nvSpPr>
          <p:spPr bwMode="auto">
            <a:xfrm>
              <a:off x="1065" y="2707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39"/>
            <p:cNvSpPr>
              <a:spLocks noChangeShapeType="1"/>
            </p:cNvSpPr>
            <p:nvPr/>
          </p:nvSpPr>
          <p:spPr bwMode="auto">
            <a:xfrm>
              <a:off x="1305" y="2371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42" name="Group 40"/>
            <p:cNvGrpSpPr>
              <a:grpSpLocks/>
            </p:cNvGrpSpPr>
            <p:nvPr/>
          </p:nvGrpSpPr>
          <p:grpSpPr bwMode="auto">
            <a:xfrm>
              <a:off x="2121" y="2707"/>
              <a:ext cx="96" cy="96"/>
              <a:chOff x="5040" y="1392"/>
              <a:chExt cx="96" cy="96"/>
            </a:xfrm>
          </p:grpSpPr>
          <p:sp>
            <p:nvSpPr>
              <p:cNvPr id="26656" name="Line 41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7" name="Line 42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3" name="Group 43"/>
            <p:cNvGrpSpPr>
              <a:grpSpLocks/>
            </p:cNvGrpSpPr>
            <p:nvPr/>
          </p:nvGrpSpPr>
          <p:grpSpPr bwMode="auto">
            <a:xfrm>
              <a:off x="1785" y="2371"/>
              <a:ext cx="96" cy="96"/>
              <a:chOff x="5040" y="1392"/>
              <a:chExt cx="96" cy="96"/>
            </a:xfrm>
          </p:grpSpPr>
          <p:sp>
            <p:nvSpPr>
              <p:cNvPr id="26654" name="Line 44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5" name="Line 45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4" name="Group 46"/>
            <p:cNvGrpSpPr>
              <a:grpSpLocks/>
            </p:cNvGrpSpPr>
            <p:nvPr/>
          </p:nvGrpSpPr>
          <p:grpSpPr bwMode="auto">
            <a:xfrm>
              <a:off x="1833" y="2179"/>
              <a:ext cx="96" cy="96"/>
              <a:chOff x="5040" y="1392"/>
              <a:chExt cx="96" cy="96"/>
            </a:xfrm>
          </p:grpSpPr>
          <p:sp>
            <p:nvSpPr>
              <p:cNvPr id="26652" name="Line 47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3" name="Line 48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5" name="Group 49"/>
            <p:cNvGrpSpPr>
              <a:grpSpLocks/>
            </p:cNvGrpSpPr>
            <p:nvPr/>
          </p:nvGrpSpPr>
          <p:grpSpPr bwMode="auto">
            <a:xfrm>
              <a:off x="2121" y="2227"/>
              <a:ext cx="96" cy="96"/>
              <a:chOff x="5040" y="1392"/>
              <a:chExt cx="96" cy="96"/>
            </a:xfrm>
          </p:grpSpPr>
          <p:sp>
            <p:nvSpPr>
              <p:cNvPr id="26650" name="Line 50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1" name="Line 51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6646" name="Group 52"/>
            <p:cNvGrpSpPr>
              <a:grpSpLocks/>
            </p:cNvGrpSpPr>
            <p:nvPr/>
          </p:nvGrpSpPr>
          <p:grpSpPr bwMode="auto">
            <a:xfrm>
              <a:off x="2249" y="2471"/>
              <a:ext cx="96" cy="96"/>
              <a:chOff x="5040" y="1392"/>
              <a:chExt cx="96" cy="96"/>
            </a:xfrm>
          </p:grpSpPr>
          <p:sp>
            <p:nvSpPr>
              <p:cNvPr id="26648" name="Line 53"/>
              <p:cNvSpPr>
                <a:spLocks noChangeShapeType="1"/>
              </p:cNvSpPr>
              <p:nvPr/>
            </p:nvSpPr>
            <p:spPr bwMode="auto">
              <a:xfrm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9" name="Line 54"/>
              <p:cNvSpPr>
                <a:spLocks noChangeShapeType="1"/>
              </p:cNvSpPr>
              <p:nvPr/>
            </p:nvSpPr>
            <p:spPr bwMode="auto">
              <a:xfrm rot="5400000">
                <a:off x="5040" y="1440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00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47" name="Line 55"/>
            <p:cNvSpPr>
              <a:spLocks noChangeShapeType="1"/>
            </p:cNvSpPr>
            <p:nvPr/>
          </p:nvSpPr>
          <p:spPr bwMode="auto">
            <a:xfrm>
              <a:off x="1404" y="3168"/>
              <a:ext cx="96" cy="0"/>
            </a:xfrm>
            <a:prstGeom prst="line">
              <a:avLst/>
            </a:prstGeom>
            <a:noFill/>
            <a:ln w="508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632" name="Text Box 56"/>
          <p:cNvSpPr txBox="1">
            <a:spLocks noChangeArrowheads="1"/>
          </p:cNvSpPr>
          <p:nvPr/>
        </p:nvSpPr>
        <p:spPr bwMode="auto">
          <a:xfrm>
            <a:off x="9036050" y="1371600"/>
            <a:ext cx="1844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Separable</a:t>
            </a:r>
          </a:p>
        </p:txBody>
      </p:sp>
      <p:sp>
        <p:nvSpPr>
          <p:cNvPr id="26633" name="Text Box 57"/>
          <p:cNvSpPr txBox="1">
            <a:spLocks noChangeArrowheads="1"/>
          </p:cNvSpPr>
          <p:nvPr/>
        </p:nvSpPr>
        <p:spPr bwMode="auto">
          <a:xfrm>
            <a:off x="8823325" y="3983037"/>
            <a:ext cx="2481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Non-Separable</a:t>
            </a:r>
          </a:p>
        </p:txBody>
      </p:sp>
      <p:pic>
        <p:nvPicPr>
          <p:cNvPr id="26634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953000"/>
            <a:ext cx="2286000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Problems with the Perceptron</a:t>
            </a:r>
          </a:p>
        </p:txBody>
      </p:sp>
      <p:sp>
        <p:nvSpPr>
          <p:cNvPr id="1357827" name="Rectangle 3"/>
          <p:cNvSpPr>
            <a:spLocks noGrp="1" noChangeArrowheads="1"/>
          </p:cNvSpPr>
          <p:nvPr>
            <p:ph idx="1"/>
          </p:nvPr>
        </p:nvSpPr>
        <p:spPr>
          <a:xfrm>
            <a:off x="304799" y="1600199"/>
            <a:ext cx="7224903" cy="4892659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Noise: if the data isn’t separable, weights might thrash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Averaging weight vectors over time can help (averaged perceptron)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Mediocre generalization: finds a “barely” separating solution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Overtraining: test / held-out accuracy usually rises, then falls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Overtraining is a kind of overfitting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509434" y="4669908"/>
            <a:ext cx="2057400" cy="1881188"/>
            <a:chOff x="3552" y="1104"/>
            <a:chExt cx="1680" cy="1536"/>
          </a:xfrm>
        </p:grpSpPr>
        <p:sp>
          <p:nvSpPr>
            <p:cNvPr id="27739" name="Line 5"/>
            <p:cNvSpPr>
              <a:spLocks noChangeShapeType="1"/>
            </p:cNvSpPr>
            <p:nvPr/>
          </p:nvSpPr>
          <p:spPr bwMode="auto">
            <a:xfrm>
              <a:off x="3820" y="2385"/>
              <a:ext cx="13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Line 6"/>
            <p:cNvSpPr>
              <a:spLocks noChangeShapeType="1"/>
            </p:cNvSpPr>
            <p:nvPr/>
          </p:nvSpPr>
          <p:spPr bwMode="auto">
            <a:xfrm flipV="1">
              <a:off x="3820" y="1226"/>
              <a:ext cx="0" cy="1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1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52" y="1360"/>
              <a:ext cx="132" cy="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2" name="Freeform 8"/>
            <p:cNvSpPr>
              <a:spLocks/>
            </p:cNvSpPr>
            <p:nvPr/>
          </p:nvSpPr>
          <p:spPr bwMode="auto">
            <a:xfrm>
              <a:off x="3833" y="1323"/>
              <a:ext cx="1233" cy="1049"/>
            </a:xfrm>
            <a:custGeom>
              <a:avLst/>
              <a:gdLst>
                <a:gd name="T0" fmla="*/ 0 w 1233"/>
                <a:gd name="T1" fmla="*/ 1049 h 1049"/>
                <a:gd name="T2" fmla="*/ 328 w 1233"/>
                <a:gd name="T3" fmla="*/ 198 h 1049"/>
                <a:gd name="T4" fmla="*/ 1012 w 1233"/>
                <a:gd name="T5" fmla="*/ 31 h 1049"/>
                <a:gd name="T6" fmla="*/ 1233 w 1233"/>
                <a:gd name="T7" fmla="*/ 10 h 10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3"/>
                <a:gd name="T13" fmla="*/ 0 h 1049"/>
                <a:gd name="T14" fmla="*/ 1233 w 1233"/>
                <a:gd name="T15" fmla="*/ 1049 h 10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3" h="1049">
                  <a:moveTo>
                    <a:pt x="0" y="1049"/>
                  </a:moveTo>
                  <a:cubicBezTo>
                    <a:pt x="55" y="907"/>
                    <a:pt x="160" y="367"/>
                    <a:pt x="328" y="198"/>
                  </a:cubicBezTo>
                  <a:cubicBezTo>
                    <a:pt x="496" y="29"/>
                    <a:pt x="861" y="62"/>
                    <a:pt x="1012" y="31"/>
                  </a:cubicBezTo>
                  <a:cubicBezTo>
                    <a:pt x="1163" y="0"/>
                    <a:pt x="1187" y="14"/>
                    <a:pt x="1233" y="10"/>
                  </a:cubicBezTo>
                </a:path>
              </a:pathLst>
            </a:cu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3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64" y="1104"/>
              <a:ext cx="716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4" name="Freeform 10"/>
            <p:cNvSpPr>
              <a:spLocks/>
            </p:cNvSpPr>
            <p:nvPr/>
          </p:nvSpPr>
          <p:spPr bwMode="auto">
            <a:xfrm>
              <a:off x="3827" y="1537"/>
              <a:ext cx="1228" cy="829"/>
            </a:xfrm>
            <a:custGeom>
              <a:avLst/>
              <a:gdLst>
                <a:gd name="T0" fmla="*/ 0 w 1228"/>
                <a:gd name="T1" fmla="*/ 829 h 829"/>
                <a:gd name="T2" fmla="*/ 544 w 1228"/>
                <a:gd name="T3" fmla="*/ 113 h 829"/>
                <a:gd name="T4" fmla="*/ 1072 w 1228"/>
                <a:gd name="T5" fmla="*/ 151 h 829"/>
                <a:gd name="T6" fmla="*/ 1228 w 1228"/>
                <a:gd name="T7" fmla="*/ 216 h 8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8"/>
                <a:gd name="T13" fmla="*/ 0 h 829"/>
                <a:gd name="T14" fmla="*/ 1228 w 1228"/>
                <a:gd name="T15" fmla="*/ 829 h 8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8" h="829">
                  <a:moveTo>
                    <a:pt x="0" y="829"/>
                  </a:moveTo>
                  <a:cubicBezTo>
                    <a:pt x="91" y="710"/>
                    <a:pt x="365" y="226"/>
                    <a:pt x="544" y="113"/>
                  </a:cubicBezTo>
                  <a:cubicBezTo>
                    <a:pt x="723" y="0"/>
                    <a:pt x="958" y="134"/>
                    <a:pt x="1072" y="151"/>
                  </a:cubicBezTo>
                  <a:cubicBezTo>
                    <a:pt x="1186" y="168"/>
                    <a:pt x="1196" y="203"/>
                    <a:pt x="1228" y="216"/>
                  </a:cubicBezTo>
                </a:path>
              </a:pathLst>
            </a:cu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5" name="Picture 11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459" y="2064"/>
              <a:ext cx="773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46" name="Picture 1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12" y="1872"/>
              <a:ext cx="368" cy="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747" name="Freeform 13"/>
            <p:cNvSpPr>
              <a:spLocks/>
            </p:cNvSpPr>
            <p:nvPr/>
          </p:nvSpPr>
          <p:spPr bwMode="auto">
            <a:xfrm>
              <a:off x="3827" y="1535"/>
              <a:ext cx="1244" cy="853"/>
            </a:xfrm>
            <a:custGeom>
              <a:avLst/>
              <a:gdLst>
                <a:gd name="T0" fmla="*/ 0 w 1244"/>
                <a:gd name="T1" fmla="*/ 853 h 853"/>
                <a:gd name="T2" fmla="*/ 447 w 1244"/>
                <a:gd name="T3" fmla="*/ 126 h 853"/>
                <a:gd name="T4" fmla="*/ 948 w 1244"/>
                <a:gd name="T5" fmla="*/ 99 h 853"/>
                <a:gd name="T6" fmla="*/ 1244 w 1244"/>
                <a:gd name="T7" fmla="*/ 158 h 8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4"/>
                <a:gd name="T13" fmla="*/ 0 h 853"/>
                <a:gd name="T14" fmla="*/ 1244 w 1244"/>
                <a:gd name="T15" fmla="*/ 853 h 8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4" h="853">
                  <a:moveTo>
                    <a:pt x="0" y="853"/>
                  </a:moveTo>
                  <a:cubicBezTo>
                    <a:pt x="75" y="732"/>
                    <a:pt x="289" y="252"/>
                    <a:pt x="447" y="126"/>
                  </a:cubicBezTo>
                  <a:cubicBezTo>
                    <a:pt x="605" y="0"/>
                    <a:pt x="815" y="94"/>
                    <a:pt x="948" y="99"/>
                  </a:cubicBezTo>
                  <a:cubicBezTo>
                    <a:pt x="1081" y="104"/>
                    <a:pt x="1182" y="146"/>
                    <a:pt x="1244" y="158"/>
                  </a:cubicBezTo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48" name="Picture 14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066" y="2499"/>
              <a:ext cx="876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653" name="Group 15"/>
          <p:cNvGrpSpPr>
            <a:grpSpLocks/>
          </p:cNvGrpSpPr>
          <p:nvPr/>
        </p:nvGrpSpPr>
        <p:grpSpPr bwMode="auto">
          <a:xfrm>
            <a:off x="7762759" y="1354930"/>
            <a:ext cx="3292475" cy="1090613"/>
            <a:chOff x="3398" y="2400"/>
            <a:chExt cx="2074" cy="687"/>
          </a:xfrm>
        </p:grpSpPr>
        <p:grpSp>
          <p:nvGrpSpPr>
            <p:cNvPr id="27682" name="Group 16"/>
            <p:cNvGrpSpPr>
              <a:grpSpLocks/>
            </p:cNvGrpSpPr>
            <p:nvPr/>
          </p:nvGrpSpPr>
          <p:grpSpPr bwMode="auto">
            <a:xfrm>
              <a:off x="3398" y="2477"/>
              <a:ext cx="727" cy="587"/>
              <a:chOff x="3364" y="2169"/>
              <a:chExt cx="1248" cy="1008"/>
            </a:xfrm>
          </p:grpSpPr>
          <p:sp>
            <p:nvSpPr>
              <p:cNvPr id="27715" name="Line 17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16" name="Group 18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37" name="Line 1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8" name="Line 2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17" name="Line 21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8" name="Line 22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9" name="Line 23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0" name="Line 24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21" name="Group 25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35" name="Line 2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2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2" name="Group 28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33" name="Line 29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3" name="Group 31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31" name="Line 32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2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4" name="Group 34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29" name="Line 3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0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25" name="Group 37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27" name="Line 3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3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26" name="Line 40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3" name="Line 41"/>
            <p:cNvSpPr>
              <a:spLocks noChangeShapeType="1"/>
            </p:cNvSpPr>
            <p:nvPr/>
          </p:nvSpPr>
          <p:spPr bwMode="auto">
            <a:xfrm>
              <a:off x="3630" y="2536"/>
              <a:ext cx="551" cy="1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42"/>
            <p:cNvSpPr>
              <a:spLocks noChangeShapeType="1"/>
            </p:cNvSpPr>
            <p:nvPr/>
          </p:nvSpPr>
          <p:spPr bwMode="auto">
            <a:xfrm flipH="1">
              <a:off x="3537" y="2400"/>
              <a:ext cx="242" cy="6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43"/>
            <p:cNvSpPr>
              <a:spLocks noChangeShapeType="1"/>
            </p:cNvSpPr>
            <p:nvPr/>
          </p:nvSpPr>
          <p:spPr bwMode="auto">
            <a:xfrm flipH="1">
              <a:off x="3705" y="2691"/>
              <a:ext cx="218" cy="144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 type="triangl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86" name="Group 44"/>
            <p:cNvGrpSpPr>
              <a:grpSpLocks/>
            </p:cNvGrpSpPr>
            <p:nvPr/>
          </p:nvGrpSpPr>
          <p:grpSpPr bwMode="auto">
            <a:xfrm>
              <a:off x="4689" y="2481"/>
              <a:ext cx="727" cy="587"/>
              <a:chOff x="3364" y="2169"/>
              <a:chExt cx="1248" cy="1008"/>
            </a:xfrm>
          </p:grpSpPr>
          <p:sp>
            <p:nvSpPr>
              <p:cNvPr id="27691" name="Line 45"/>
              <p:cNvSpPr>
                <a:spLocks noChangeShapeType="1"/>
              </p:cNvSpPr>
              <p:nvPr/>
            </p:nvSpPr>
            <p:spPr bwMode="auto">
              <a:xfrm>
                <a:off x="3604" y="260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2" name="Group 46"/>
              <p:cNvGrpSpPr>
                <a:grpSpLocks/>
              </p:cNvGrpSpPr>
              <p:nvPr/>
            </p:nvGrpSpPr>
            <p:grpSpPr bwMode="auto">
              <a:xfrm>
                <a:off x="4324" y="2409"/>
                <a:ext cx="96" cy="96"/>
                <a:chOff x="5040" y="1392"/>
                <a:chExt cx="96" cy="96"/>
              </a:xfrm>
            </p:grpSpPr>
            <p:sp>
              <p:nvSpPr>
                <p:cNvPr id="27713" name="Line 4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4" name="Line 4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93" name="Line 49"/>
              <p:cNvSpPr>
                <a:spLocks noChangeShapeType="1"/>
              </p:cNvSpPr>
              <p:nvPr/>
            </p:nvSpPr>
            <p:spPr bwMode="auto">
              <a:xfrm>
                <a:off x="3604" y="288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4" name="Line 50"/>
              <p:cNvSpPr>
                <a:spLocks noChangeShapeType="1"/>
              </p:cNvSpPr>
              <p:nvPr/>
            </p:nvSpPr>
            <p:spPr bwMode="auto">
              <a:xfrm>
                <a:off x="3988" y="293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5" name="Line 51"/>
              <p:cNvSpPr>
                <a:spLocks noChangeShapeType="1"/>
              </p:cNvSpPr>
              <p:nvPr/>
            </p:nvSpPr>
            <p:spPr bwMode="auto">
              <a:xfrm>
                <a:off x="3364" y="269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6" name="Line 52"/>
              <p:cNvSpPr>
                <a:spLocks noChangeShapeType="1"/>
              </p:cNvSpPr>
              <p:nvPr/>
            </p:nvSpPr>
            <p:spPr bwMode="auto">
              <a:xfrm>
                <a:off x="3604" y="236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97" name="Group 53"/>
              <p:cNvGrpSpPr>
                <a:grpSpLocks/>
              </p:cNvGrpSpPr>
              <p:nvPr/>
            </p:nvGrpSpPr>
            <p:grpSpPr bwMode="auto">
              <a:xfrm>
                <a:off x="4420" y="2697"/>
                <a:ext cx="96" cy="96"/>
                <a:chOff x="5040" y="1392"/>
                <a:chExt cx="96" cy="96"/>
              </a:xfrm>
            </p:grpSpPr>
            <p:sp>
              <p:nvSpPr>
                <p:cNvPr id="27711" name="Line 5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2" name="Line 5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8" name="Group 56"/>
              <p:cNvGrpSpPr>
                <a:grpSpLocks/>
              </p:cNvGrpSpPr>
              <p:nvPr/>
            </p:nvGrpSpPr>
            <p:grpSpPr bwMode="auto">
              <a:xfrm>
                <a:off x="4084" y="2361"/>
                <a:ext cx="96" cy="96"/>
                <a:chOff x="5040" y="1392"/>
                <a:chExt cx="96" cy="96"/>
              </a:xfrm>
            </p:grpSpPr>
            <p:sp>
              <p:nvSpPr>
                <p:cNvPr id="27709" name="Line 5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0" name="Line 5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99" name="Group 59"/>
              <p:cNvGrpSpPr>
                <a:grpSpLocks/>
              </p:cNvGrpSpPr>
              <p:nvPr/>
            </p:nvGrpSpPr>
            <p:grpSpPr bwMode="auto">
              <a:xfrm>
                <a:off x="4132" y="2169"/>
                <a:ext cx="96" cy="96"/>
                <a:chOff x="5040" y="1392"/>
                <a:chExt cx="96" cy="96"/>
              </a:xfrm>
            </p:grpSpPr>
            <p:sp>
              <p:nvSpPr>
                <p:cNvPr id="27707" name="Line 60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8" name="Line 61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0" name="Group 62"/>
              <p:cNvGrpSpPr>
                <a:grpSpLocks/>
              </p:cNvGrpSpPr>
              <p:nvPr/>
            </p:nvGrpSpPr>
            <p:grpSpPr bwMode="auto">
              <a:xfrm>
                <a:off x="4420" y="2217"/>
                <a:ext cx="96" cy="96"/>
                <a:chOff x="5040" y="1392"/>
                <a:chExt cx="96" cy="96"/>
              </a:xfrm>
            </p:grpSpPr>
            <p:sp>
              <p:nvSpPr>
                <p:cNvPr id="27705" name="Line 63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6" name="Line 64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1" name="Group 65"/>
              <p:cNvGrpSpPr>
                <a:grpSpLocks/>
              </p:cNvGrpSpPr>
              <p:nvPr/>
            </p:nvGrpSpPr>
            <p:grpSpPr bwMode="auto">
              <a:xfrm>
                <a:off x="3652" y="3081"/>
                <a:ext cx="96" cy="96"/>
                <a:chOff x="5040" y="1392"/>
                <a:chExt cx="96" cy="96"/>
              </a:xfrm>
            </p:grpSpPr>
            <p:sp>
              <p:nvSpPr>
                <p:cNvPr id="27703" name="Line 66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04" name="Line 67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702" name="Line 68"/>
              <p:cNvSpPr>
                <a:spLocks noChangeShapeType="1"/>
              </p:cNvSpPr>
              <p:nvPr/>
            </p:nvSpPr>
            <p:spPr bwMode="auto">
              <a:xfrm>
                <a:off x="4516" y="2505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87" name="Line 69"/>
            <p:cNvSpPr>
              <a:spLocks noChangeShapeType="1"/>
            </p:cNvSpPr>
            <p:nvPr/>
          </p:nvSpPr>
          <p:spPr bwMode="auto">
            <a:xfrm>
              <a:off x="4921" y="2540"/>
              <a:ext cx="551" cy="11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0"/>
            <p:cNvSpPr>
              <a:spLocks noChangeShapeType="1"/>
            </p:cNvSpPr>
            <p:nvPr/>
          </p:nvSpPr>
          <p:spPr bwMode="auto">
            <a:xfrm flipH="1">
              <a:off x="4828" y="2404"/>
              <a:ext cx="242" cy="68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1"/>
            <p:cNvSpPr>
              <a:spLocks noChangeShapeType="1"/>
            </p:cNvSpPr>
            <p:nvPr/>
          </p:nvSpPr>
          <p:spPr bwMode="auto">
            <a:xfrm>
              <a:off x="4976" y="2461"/>
              <a:ext cx="238" cy="53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AutoShape 72"/>
            <p:cNvSpPr>
              <a:spLocks noChangeArrowheads="1"/>
            </p:cNvSpPr>
            <p:nvPr/>
          </p:nvSpPr>
          <p:spPr bwMode="auto">
            <a:xfrm>
              <a:off x="4364" y="2623"/>
              <a:ext cx="223" cy="247"/>
            </a:xfrm>
            <a:prstGeom prst="rightArrow">
              <a:avLst>
                <a:gd name="adj1" fmla="val 53843"/>
                <a:gd name="adj2" fmla="val 4484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73"/>
          <p:cNvGrpSpPr>
            <a:grpSpLocks/>
          </p:cNvGrpSpPr>
          <p:nvPr/>
        </p:nvGrpSpPr>
        <p:grpSpPr bwMode="auto">
          <a:xfrm>
            <a:off x="8976459" y="3095701"/>
            <a:ext cx="1295400" cy="1027113"/>
            <a:chOff x="3946" y="1392"/>
            <a:chExt cx="1331" cy="1056"/>
          </a:xfrm>
        </p:grpSpPr>
        <p:sp>
          <p:nvSpPr>
            <p:cNvPr id="27655" name="Line 74"/>
            <p:cNvSpPr>
              <a:spLocks noChangeShapeType="1"/>
            </p:cNvSpPr>
            <p:nvPr/>
          </p:nvSpPr>
          <p:spPr bwMode="auto">
            <a:xfrm>
              <a:off x="4282" y="1411"/>
              <a:ext cx="72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6" name="Group 75"/>
            <p:cNvGrpSpPr>
              <a:grpSpLocks/>
            </p:cNvGrpSpPr>
            <p:nvPr/>
          </p:nvGrpSpPr>
          <p:grpSpPr bwMode="auto">
            <a:xfrm>
              <a:off x="3946" y="1459"/>
              <a:ext cx="1280" cy="989"/>
              <a:chOff x="1065" y="2179"/>
              <a:chExt cx="1280" cy="989"/>
            </a:xfrm>
          </p:grpSpPr>
          <p:sp>
            <p:nvSpPr>
              <p:cNvPr id="27658" name="Line 76"/>
              <p:cNvSpPr>
                <a:spLocks noChangeShapeType="1"/>
              </p:cNvSpPr>
              <p:nvPr/>
            </p:nvSpPr>
            <p:spPr bwMode="auto">
              <a:xfrm>
                <a:off x="1305" y="261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59" name="Group 77"/>
              <p:cNvGrpSpPr>
                <a:grpSpLocks/>
              </p:cNvGrpSpPr>
              <p:nvPr/>
            </p:nvGrpSpPr>
            <p:grpSpPr bwMode="auto">
              <a:xfrm>
                <a:off x="2025" y="2419"/>
                <a:ext cx="96" cy="96"/>
                <a:chOff x="5040" y="1392"/>
                <a:chExt cx="96" cy="96"/>
              </a:xfrm>
            </p:grpSpPr>
            <p:sp>
              <p:nvSpPr>
                <p:cNvPr id="27680" name="Line 7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81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0" name="Line 80"/>
              <p:cNvSpPr>
                <a:spLocks noChangeShapeType="1"/>
              </p:cNvSpPr>
              <p:nvPr/>
            </p:nvSpPr>
            <p:spPr bwMode="auto">
              <a:xfrm>
                <a:off x="1305" y="2899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1" name="Line 81"/>
              <p:cNvSpPr>
                <a:spLocks noChangeShapeType="1"/>
              </p:cNvSpPr>
              <p:nvPr/>
            </p:nvSpPr>
            <p:spPr bwMode="auto">
              <a:xfrm>
                <a:off x="1689" y="294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2" name="Line 82"/>
              <p:cNvSpPr>
                <a:spLocks noChangeShapeType="1"/>
              </p:cNvSpPr>
              <p:nvPr/>
            </p:nvSpPr>
            <p:spPr bwMode="auto">
              <a:xfrm>
                <a:off x="1065" y="2707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3" name="Line 83"/>
              <p:cNvSpPr>
                <a:spLocks noChangeShapeType="1"/>
              </p:cNvSpPr>
              <p:nvPr/>
            </p:nvSpPr>
            <p:spPr bwMode="auto">
              <a:xfrm>
                <a:off x="1305" y="2371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664" name="Group 84"/>
              <p:cNvGrpSpPr>
                <a:grpSpLocks/>
              </p:cNvGrpSpPr>
              <p:nvPr/>
            </p:nvGrpSpPr>
            <p:grpSpPr bwMode="auto">
              <a:xfrm>
                <a:off x="2121" y="2707"/>
                <a:ext cx="96" cy="96"/>
                <a:chOff x="5040" y="1392"/>
                <a:chExt cx="96" cy="96"/>
              </a:xfrm>
            </p:grpSpPr>
            <p:sp>
              <p:nvSpPr>
                <p:cNvPr id="27678" name="Line 85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9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5" name="Group 87"/>
              <p:cNvGrpSpPr>
                <a:grpSpLocks/>
              </p:cNvGrpSpPr>
              <p:nvPr/>
            </p:nvGrpSpPr>
            <p:grpSpPr bwMode="auto">
              <a:xfrm>
                <a:off x="1785" y="2371"/>
                <a:ext cx="96" cy="96"/>
                <a:chOff x="5040" y="1392"/>
                <a:chExt cx="96" cy="96"/>
              </a:xfrm>
            </p:grpSpPr>
            <p:sp>
              <p:nvSpPr>
                <p:cNvPr id="27676" name="Line 88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7" name="Line 89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6" name="Group 90"/>
              <p:cNvGrpSpPr>
                <a:grpSpLocks/>
              </p:cNvGrpSpPr>
              <p:nvPr/>
            </p:nvGrpSpPr>
            <p:grpSpPr bwMode="auto">
              <a:xfrm>
                <a:off x="1833" y="2179"/>
                <a:ext cx="96" cy="96"/>
                <a:chOff x="5040" y="1392"/>
                <a:chExt cx="96" cy="96"/>
              </a:xfrm>
            </p:grpSpPr>
            <p:sp>
              <p:nvSpPr>
                <p:cNvPr id="27674" name="Line 91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5" name="Line 92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7" name="Group 93"/>
              <p:cNvGrpSpPr>
                <a:grpSpLocks/>
              </p:cNvGrpSpPr>
              <p:nvPr/>
            </p:nvGrpSpPr>
            <p:grpSpPr bwMode="auto">
              <a:xfrm>
                <a:off x="2121" y="2227"/>
                <a:ext cx="96" cy="96"/>
                <a:chOff x="5040" y="1392"/>
                <a:chExt cx="96" cy="96"/>
              </a:xfrm>
            </p:grpSpPr>
            <p:sp>
              <p:nvSpPr>
                <p:cNvPr id="27672" name="Line 94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3" name="Line 95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668" name="Group 96"/>
              <p:cNvGrpSpPr>
                <a:grpSpLocks/>
              </p:cNvGrpSpPr>
              <p:nvPr/>
            </p:nvGrpSpPr>
            <p:grpSpPr bwMode="auto">
              <a:xfrm>
                <a:off x="2249" y="2471"/>
                <a:ext cx="96" cy="96"/>
                <a:chOff x="5040" y="1392"/>
                <a:chExt cx="96" cy="96"/>
              </a:xfrm>
            </p:grpSpPr>
            <p:sp>
              <p:nvSpPr>
                <p:cNvPr id="27670" name="Line 97"/>
                <p:cNvSpPr>
                  <a:spLocks noChangeShapeType="1"/>
                </p:cNvSpPr>
                <p:nvPr/>
              </p:nvSpPr>
              <p:spPr bwMode="auto">
                <a:xfrm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71" name="Line 98"/>
                <p:cNvSpPr>
                  <a:spLocks noChangeShapeType="1"/>
                </p:cNvSpPr>
                <p:nvPr/>
              </p:nvSpPr>
              <p:spPr bwMode="auto">
                <a:xfrm rot="5400000">
                  <a:off x="5040" y="1440"/>
                  <a:ext cx="96" cy="0"/>
                </a:xfrm>
                <a:prstGeom prst="line">
                  <a:avLst/>
                </a:prstGeom>
                <a:noFill/>
                <a:ln w="50800">
                  <a:solidFill>
                    <a:srgbClr val="00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669" name="Line 99"/>
              <p:cNvSpPr>
                <a:spLocks noChangeShapeType="1"/>
              </p:cNvSpPr>
              <p:nvPr/>
            </p:nvSpPr>
            <p:spPr bwMode="auto">
              <a:xfrm>
                <a:off x="1404" y="3168"/>
                <a:ext cx="96" cy="0"/>
              </a:xfrm>
              <a:prstGeom prst="line">
                <a:avLst/>
              </a:prstGeom>
              <a:noFill/>
              <a:ln w="50800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7" name="Line 100"/>
            <p:cNvSpPr>
              <a:spLocks noChangeShapeType="1"/>
            </p:cNvSpPr>
            <p:nvPr/>
          </p:nvSpPr>
          <p:spPr bwMode="auto">
            <a:xfrm>
              <a:off x="4368" y="1392"/>
              <a:ext cx="909" cy="8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2209800" y="1435727"/>
          <a:ext cx="6958831" cy="5424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Photo Editor Photo" r:id="rId3" imgW="4753639" imgH="3704762" progId="MSPhotoEd.3">
                  <p:embed/>
                </p:oleObj>
              </mc:Choice>
              <mc:Fallback>
                <p:oleObj name="Photo Editor Photo" r:id="rId3" imgW="4753639" imgH="3704762" progId="MSPhotoEd.3">
                  <p:embed/>
                  <p:pic>
                    <p:nvPicPr>
                      <p:cNvPr id="1384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35727"/>
                        <a:ext cx="6958831" cy="5424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Non-Separable Case: Deterministic Decision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4343400" y="2702582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E1A8A9-C36E-384E-8DC0-17099DCA34D9}"/>
              </a:ext>
            </a:extLst>
          </p:cNvPr>
          <p:cNvSpPr txBox="1"/>
          <p:nvPr/>
        </p:nvSpPr>
        <p:spPr>
          <a:xfrm>
            <a:off x="3106757" y="1251061"/>
            <a:ext cx="556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Even the best linear boundary makes at least one mistake</a:t>
            </a:r>
          </a:p>
        </p:txBody>
      </p:sp>
    </p:spTree>
    <p:extLst>
      <p:ext uri="{BB962C8B-B14F-4D97-AF65-F5344CB8AC3E}">
        <p14:creationId xmlns:p14="http://schemas.microsoft.com/office/powerpoint/2010/main" val="64684154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4452" name="Object 4"/>
          <p:cNvGraphicFramePr>
            <a:graphicFrameLocks noChangeAspect="1"/>
          </p:cNvGraphicFramePr>
          <p:nvPr/>
        </p:nvGraphicFramePr>
        <p:xfrm>
          <a:off x="2209800" y="1435727"/>
          <a:ext cx="6958831" cy="5424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Photo Editor Photo" r:id="rId3" imgW="4753639" imgH="3704762" progId="MSPhotoEd.3">
                  <p:embed/>
                </p:oleObj>
              </mc:Choice>
              <mc:Fallback>
                <p:oleObj name="Photo Editor Photo" r:id="rId3" imgW="4753639" imgH="3704762" progId="MSPhotoEd.3">
                  <p:embed/>
                  <p:pic>
                    <p:nvPicPr>
                      <p:cNvPr id="13844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435727"/>
                        <a:ext cx="6958831" cy="5424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Non-Separable Case: Probabilistic Decision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4343400" y="2702582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5C2C12-5D16-2C42-A249-94A525942662}"/>
              </a:ext>
            </a:extLst>
          </p:cNvPr>
          <p:cNvSpPr txBox="1"/>
          <p:nvPr/>
        </p:nvSpPr>
        <p:spPr>
          <a:xfrm>
            <a:off x="7323510" y="2399743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64DBD5-6CBD-D246-8F0E-EC07690D253C}"/>
              </a:ext>
            </a:extLst>
          </p:cNvPr>
          <p:cNvCxnSpPr>
            <a:cxnSpLocks/>
          </p:cNvCxnSpPr>
          <p:nvPr/>
        </p:nvCxnSpPr>
        <p:spPr>
          <a:xfrm flipV="1">
            <a:off x="4836904" y="3046079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8EDF36-EA0D-5D4A-91B1-2DEB5569A616}"/>
              </a:ext>
            </a:extLst>
          </p:cNvPr>
          <p:cNvCxnSpPr>
            <a:cxnSpLocks/>
          </p:cNvCxnSpPr>
          <p:nvPr/>
        </p:nvCxnSpPr>
        <p:spPr>
          <a:xfrm flipV="1">
            <a:off x="5330408" y="3478046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2AEB57-4FFD-FD4B-938E-02E2DDE377D6}"/>
              </a:ext>
            </a:extLst>
          </p:cNvPr>
          <p:cNvCxnSpPr>
            <a:cxnSpLocks/>
          </p:cNvCxnSpPr>
          <p:nvPr/>
        </p:nvCxnSpPr>
        <p:spPr>
          <a:xfrm flipV="1">
            <a:off x="3849896" y="2278734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FE8346-DFF0-8C46-8DF3-9C25F0FB263D}"/>
              </a:ext>
            </a:extLst>
          </p:cNvPr>
          <p:cNvCxnSpPr>
            <a:cxnSpLocks/>
          </p:cNvCxnSpPr>
          <p:nvPr/>
        </p:nvCxnSpPr>
        <p:spPr>
          <a:xfrm flipV="1">
            <a:off x="3356392" y="1935237"/>
            <a:ext cx="3042708" cy="2950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7665F91-6FE0-AF4A-A242-58B9CD9E0659}"/>
              </a:ext>
            </a:extLst>
          </p:cNvPr>
          <p:cNvSpPr txBox="1"/>
          <p:nvPr/>
        </p:nvSpPr>
        <p:spPr>
          <a:xfrm>
            <a:off x="7897187" y="286885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F3451B-DEE2-6141-8990-038256FEA59F}"/>
              </a:ext>
            </a:extLst>
          </p:cNvPr>
          <p:cNvSpPr txBox="1"/>
          <p:nvPr/>
        </p:nvSpPr>
        <p:spPr>
          <a:xfrm>
            <a:off x="8225252" y="342900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44FD86-17FE-874D-A180-F18F51531AC6}"/>
              </a:ext>
            </a:extLst>
          </p:cNvPr>
          <p:cNvSpPr txBox="1"/>
          <p:nvPr/>
        </p:nvSpPr>
        <p:spPr>
          <a:xfrm>
            <a:off x="6830006" y="194824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7EB8DD-4AD4-9A41-B8B8-EA6AB209AD00}"/>
              </a:ext>
            </a:extLst>
          </p:cNvPr>
          <p:cNvSpPr txBox="1"/>
          <p:nvPr/>
        </p:nvSpPr>
        <p:spPr>
          <a:xfrm>
            <a:off x="6382995" y="1512471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363940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probabilistic decisions?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 scoring:</a:t>
            </a:r>
          </a:p>
          <a:p>
            <a:r>
              <a:rPr lang="en-US" dirty="0"/>
              <a:t>If 			        very positive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want probability going to 1</a:t>
            </a:r>
          </a:p>
          <a:p>
            <a:r>
              <a:rPr lang="en-US" dirty="0"/>
              <a:t>If  			        very negative </a:t>
            </a:r>
            <a:r>
              <a:rPr lang="en-US" dirty="0">
                <a:sym typeface="Wingdings" pitchFamily="2" charset="2"/>
              </a:rPr>
              <a:t> want probability going to 0</a:t>
            </a:r>
            <a:endParaRPr lang="en-US" dirty="0"/>
          </a:p>
          <a:p>
            <a:endParaRPr lang="en-US" dirty="0"/>
          </a:p>
          <a:p>
            <a:r>
              <a:rPr lang="en-US" dirty="0"/>
              <a:t>Sigmoid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E5465-7267-6347-9424-88B3633D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76223"/>
            <a:ext cx="4499765" cy="299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23F1C-5C7B-CE4F-BF28-C4CD16C9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18" y="1524000"/>
            <a:ext cx="2124364" cy="42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64371-E682-A849-9B7D-DC719B4DD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35" y="2390157"/>
            <a:ext cx="1755673" cy="353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638DDA-CCD1-7340-B7B0-D4224D52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35" y="2954689"/>
            <a:ext cx="1755673" cy="3530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19EC6E-012A-1F44-95D8-033BB9FE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35" y="4684096"/>
            <a:ext cx="2997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3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Maximum likelihood estimation:</a:t>
            </a:r>
          </a:p>
          <a:p>
            <a:endParaRPr lang="en-US" dirty="0"/>
          </a:p>
          <a:p>
            <a:endParaRPr lang="en-US" dirty="0"/>
          </a:p>
          <a:p>
            <a:pPr lvl="5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2151-1C3E-ED47-BFCE-EAA4666C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38400"/>
            <a:ext cx="81407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798623-B533-7F46-AAD8-FF82D222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810000"/>
            <a:ext cx="8153400" cy="217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69FF1C-F68D-CD4A-9ACA-E444132D23F8}"/>
              </a:ext>
            </a:extLst>
          </p:cNvPr>
          <p:cNvSpPr txBox="1"/>
          <p:nvPr/>
        </p:nvSpPr>
        <p:spPr>
          <a:xfrm>
            <a:off x="304800" y="6269935"/>
            <a:ext cx="3681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=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80827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Separable Case: Deterministic Decision – Many Options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ED1EC-78CA-734D-A675-08A5C150C3AA}"/>
              </a:ext>
            </a:extLst>
          </p:cNvPr>
          <p:cNvGrpSpPr/>
          <p:nvPr/>
        </p:nvGrpSpPr>
        <p:grpSpPr>
          <a:xfrm>
            <a:off x="457200" y="2163907"/>
            <a:ext cx="4876800" cy="3801754"/>
            <a:chOff x="457200" y="2163907"/>
            <a:chExt cx="4876800" cy="3801754"/>
          </a:xfrm>
        </p:grpSpPr>
        <p:graphicFrame>
          <p:nvGraphicFramePr>
            <p:cNvPr id="1384452" name="Object 4"/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2" name="Photo Editor Photo" r:id="rId3" imgW="4753639" imgH="3704762" progId="MSPhotoEd.3">
                    <p:embed/>
                  </p:oleObj>
                </mc:Choice>
                <mc:Fallback>
                  <p:oleObj name="Photo Editor Photo" r:id="rId3" imgW="4753639" imgH="3704762" progId="MSPhotoEd.3">
                    <p:embed/>
                    <p:pic>
                      <p:nvPicPr>
                        <p:cNvPr id="13844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39ABB56-1573-1048-84BE-5BDA1BE2CB50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77CD3-4608-124B-835B-F51EBC057A09}"/>
              </a:ext>
            </a:extLst>
          </p:cNvPr>
          <p:cNvSpPr/>
          <p:nvPr/>
        </p:nvSpPr>
        <p:spPr>
          <a:xfrm>
            <a:off x="3733800" y="4648200"/>
            <a:ext cx="19811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916C-752A-0041-8701-6C704CD82721}"/>
              </a:ext>
            </a:extLst>
          </p:cNvPr>
          <p:cNvGrpSpPr/>
          <p:nvPr/>
        </p:nvGrpSpPr>
        <p:grpSpPr>
          <a:xfrm>
            <a:off x="609600" y="2316307"/>
            <a:ext cx="4876800" cy="3801754"/>
            <a:chOff x="457200" y="2163907"/>
            <a:chExt cx="4876800" cy="3801754"/>
          </a:xfrm>
        </p:grpSpPr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92FD2607-B4E7-A243-9E40-2224E4105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3" name="Photo Editor Photo" r:id="rId5" imgW="4753639" imgH="3704762" progId="MSPhotoEd.3">
                    <p:embed/>
                  </p:oleObj>
                </mc:Choice>
                <mc:Fallback>
                  <p:oleObj name="Photo Editor Photo" r:id="rId5" imgW="4753639" imgH="3704762" progId="MSPhotoEd.3">
                    <p:embed/>
                    <p:pic>
                      <p:nvPicPr>
                        <p:cNvPr id="21" name="Object 4">
                          <a:extLst>
                            <a:ext uri="{FF2B5EF4-FFF2-40B4-BE49-F238E27FC236}">
                              <a16:creationId xmlns:a16="http://schemas.microsoft.com/office/drawing/2014/main" id="{92FD2607-B4E7-A243-9E40-2224E4105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78077-BD88-1B4D-8F3D-EAAE308112C3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E44F08-292C-C64D-A97F-AC30381CAC9A}"/>
              </a:ext>
            </a:extLst>
          </p:cNvPr>
          <p:cNvGrpSpPr/>
          <p:nvPr/>
        </p:nvGrpSpPr>
        <p:grpSpPr>
          <a:xfrm>
            <a:off x="6477000" y="2370446"/>
            <a:ext cx="4876800" cy="3801754"/>
            <a:chOff x="457200" y="2163907"/>
            <a:chExt cx="4876800" cy="3801754"/>
          </a:xfrm>
        </p:grpSpPr>
        <p:graphicFrame>
          <p:nvGraphicFramePr>
            <p:cNvPr id="24" name="Object 4">
              <a:extLst>
                <a:ext uri="{FF2B5EF4-FFF2-40B4-BE49-F238E27FC236}">
                  <a16:creationId xmlns:a16="http://schemas.microsoft.com/office/drawing/2014/main" id="{A26AD08E-FAC9-674C-8FF6-5D99838A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4" name="Photo Editor Photo" r:id="rId6" imgW="4753639" imgH="3704762" progId="MSPhotoEd.3">
                    <p:embed/>
                  </p:oleObj>
                </mc:Choice>
                <mc:Fallback>
                  <p:oleObj name="Photo Editor Photo" r:id="rId6" imgW="4753639" imgH="3704762" progId="MSPhotoEd.3">
                    <p:embed/>
                    <p:pic>
                      <p:nvPicPr>
                        <p:cNvPr id="24" name="Object 4">
                          <a:extLst>
                            <a:ext uri="{FF2B5EF4-FFF2-40B4-BE49-F238E27FC236}">
                              <a16:creationId xmlns:a16="http://schemas.microsoft.com/office/drawing/2014/main" id="{A26AD08E-FAC9-674C-8FF6-5D99838AE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6FA062-52D2-6243-B2EF-6C3082E8F4D6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1752600" y="3048000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DA267-68BB-424E-B34E-065F2A426DE6}"/>
              </a:ext>
            </a:extLst>
          </p:cNvPr>
          <p:cNvCxnSpPr>
            <a:cxnSpLocks/>
          </p:cNvCxnSpPr>
          <p:nvPr/>
        </p:nvCxnSpPr>
        <p:spPr>
          <a:xfrm flipV="1">
            <a:off x="7086600" y="3449493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29002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Separable Case: Probabilistic Decision – Clear Preference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7ED1EC-78CA-734D-A675-08A5C150C3AA}"/>
              </a:ext>
            </a:extLst>
          </p:cNvPr>
          <p:cNvGrpSpPr/>
          <p:nvPr/>
        </p:nvGrpSpPr>
        <p:grpSpPr>
          <a:xfrm>
            <a:off x="457200" y="2163907"/>
            <a:ext cx="4876800" cy="3801754"/>
            <a:chOff x="457200" y="2163907"/>
            <a:chExt cx="4876800" cy="3801754"/>
          </a:xfrm>
        </p:grpSpPr>
        <p:graphicFrame>
          <p:nvGraphicFramePr>
            <p:cNvPr id="1384452" name="Object 4"/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6" name="Photo Editor Photo" r:id="rId3" imgW="4753639" imgH="3704762" progId="MSPhotoEd.3">
                    <p:embed/>
                  </p:oleObj>
                </mc:Choice>
                <mc:Fallback>
                  <p:oleObj name="Photo Editor Photo" r:id="rId3" imgW="4753639" imgH="3704762" progId="MSPhotoEd.3">
                    <p:embed/>
                    <p:pic>
                      <p:nvPicPr>
                        <p:cNvPr id="138445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39ABB56-1573-1048-84BE-5BDA1BE2CB50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377CD3-4608-124B-835B-F51EBC057A09}"/>
              </a:ext>
            </a:extLst>
          </p:cNvPr>
          <p:cNvSpPr/>
          <p:nvPr/>
        </p:nvSpPr>
        <p:spPr>
          <a:xfrm>
            <a:off x="3733800" y="4648200"/>
            <a:ext cx="19811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3A916C-752A-0041-8701-6C704CD82721}"/>
              </a:ext>
            </a:extLst>
          </p:cNvPr>
          <p:cNvGrpSpPr/>
          <p:nvPr/>
        </p:nvGrpSpPr>
        <p:grpSpPr>
          <a:xfrm>
            <a:off x="609600" y="2316307"/>
            <a:ext cx="4876800" cy="3801754"/>
            <a:chOff x="457200" y="2163907"/>
            <a:chExt cx="4876800" cy="3801754"/>
          </a:xfrm>
        </p:grpSpPr>
        <p:graphicFrame>
          <p:nvGraphicFramePr>
            <p:cNvPr id="21" name="Object 4">
              <a:extLst>
                <a:ext uri="{FF2B5EF4-FFF2-40B4-BE49-F238E27FC236}">
                  <a16:creationId xmlns:a16="http://schemas.microsoft.com/office/drawing/2014/main" id="{92FD2607-B4E7-A243-9E40-2224E41051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7" name="Photo Editor Photo" r:id="rId5" imgW="4753639" imgH="3704762" progId="MSPhotoEd.3">
                    <p:embed/>
                  </p:oleObj>
                </mc:Choice>
                <mc:Fallback>
                  <p:oleObj name="Photo Editor Photo" r:id="rId5" imgW="4753639" imgH="3704762" progId="MSPhotoEd.3">
                    <p:embed/>
                    <p:pic>
                      <p:nvPicPr>
                        <p:cNvPr id="21" name="Object 4">
                          <a:extLst>
                            <a:ext uri="{FF2B5EF4-FFF2-40B4-BE49-F238E27FC236}">
                              <a16:creationId xmlns:a16="http://schemas.microsoft.com/office/drawing/2014/main" id="{92FD2607-B4E7-A243-9E40-2224E41051F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78077-BD88-1B4D-8F3D-EAAE308112C3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E44F08-292C-C64D-A97F-AC30381CAC9A}"/>
              </a:ext>
            </a:extLst>
          </p:cNvPr>
          <p:cNvGrpSpPr/>
          <p:nvPr/>
        </p:nvGrpSpPr>
        <p:grpSpPr>
          <a:xfrm>
            <a:off x="6477000" y="2370446"/>
            <a:ext cx="4876800" cy="3801754"/>
            <a:chOff x="457200" y="2163907"/>
            <a:chExt cx="4876800" cy="3801754"/>
          </a:xfrm>
        </p:grpSpPr>
        <p:graphicFrame>
          <p:nvGraphicFramePr>
            <p:cNvPr id="24" name="Object 4">
              <a:extLst>
                <a:ext uri="{FF2B5EF4-FFF2-40B4-BE49-F238E27FC236}">
                  <a16:creationId xmlns:a16="http://schemas.microsoft.com/office/drawing/2014/main" id="{A26AD08E-FAC9-674C-8FF6-5D99838AE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200" y="2163907"/>
            <a:ext cx="4876800" cy="3801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8" name="Photo Editor Photo" r:id="rId6" imgW="4753639" imgH="3704762" progId="MSPhotoEd.3">
                    <p:embed/>
                  </p:oleObj>
                </mc:Choice>
                <mc:Fallback>
                  <p:oleObj name="Photo Editor Photo" r:id="rId6" imgW="4753639" imgH="3704762" progId="MSPhotoEd.3">
                    <p:embed/>
                    <p:pic>
                      <p:nvPicPr>
                        <p:cNvPr id="24" name="Object 4">
                          <a:extLst>
                            <a:ext uri="{FF2B5EF4-FFF2-40B4-BE49-F238E27FC236}">
                              <a16:creationId xmlns:a16="http://schemas.microsoft.com/office/drawing/2014/main" id="{A26AD08E-FAC9-674C-8FF6-5D99838AE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CCCCCC"/>
                            </a:clrFrom>
                            <a:clrTo>
                              <a:srgbClr val="CCCCCC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2163907"/>
                          <a:ext cx="4876800" cy="3801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6FA062-52D2-6243-B2EF-6C3082E8F4D6}"/>
                </a:ext>
              </a:extLst>
            </p:cNvPr>
            <p:cNvSpPr/>
            <p:nvPr/>
          </p:nvSpPr>
          <p:spPr>
            <a:xfrm>
              <a:off x="3581400" y="4495800"/>
              <a:ext cx="198119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8AD985-317A-BD44-BA3F-F90FD020624E}"/>
              </a:ext>
            </a:extLst>
          </p:cNvPr>
          <p:cNvCxnSpPr>
            <a:cxnSpLocks/>
          </p:cNvCxnSpPr>
          <p:nvPr/>
        </p:nvCxnSpPr>
        <p:spPr>
          <a:xfrm flipV="1">
            <a:off x="1866900" y="2977187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BDA267-68BB-424E-B34E-065F2A426DE6}"/>
              </a:ext>
            </a:extLst>
          </p:cNvPr>
          <p:cNvCxnSpPr>
            <a:cxnSpLocks/>
          </p:cNvCxnSpPr>
          <p:nvPr/>
        </p:nvCxnSpPr>
        <p:spPr>
          <a:xfrm flipV="1">
            <a:off x="7086600" y="3449493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C8AF-A888-D543-89A5-F0B2E4CB075B}"/>
              </a:ext>
            </a:extLst>
          </p:cNvPr>
          <p:cNvSpPr txBox="1"/>
          <p:nvPr/>
        </p:nvSpPr>
        <p:spPr>
          <a:xfrm>
            <a:off x="4100897" y="2593955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1FBA1E-5971-8745-85AC-D2882A276614}"/>
              </a:ext>
            </a:extLst>
          </p:cNvPr>
          <p:cNvCxnSpPr>
            <a:cxnSpLocks/>
          </p:cNvCxnSpPr>
          <p:nvPr/>
        </p:nvCxnSpPr>
        <p:spPr>
          <a:xfrm flipV="1">
            <a:off x="1651447" y="2824787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969804-2811-4847-AD43-1BB3DA1922DE}"/>
              </a:ext>
            </a:extLst>
          </p:cNvPr>
          <p:cNvCxnSpPr>
            <a:cxnSpLocks/>
          </p:cNvCxnSpPr>
          <p:nvPr/>
        </p:nvCxnSpPr>
        <p:spPr>
          <a:xfrm flipV="1">
            <a:off x="2110740" y="3124200"/>
            <a:ext cx="2438400" cy="2286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600C48-E59D-3042-9F13-C10A5B446AAE}"/>
              </a:ext>
            </a:extLst>
          </p:cNvPr>
          <p:cNvSpPr txBox="1"/>
          <p:nvPr/>
        </p:nvSpPr>
        <p:spPr>
          <a:xfrm>
            <a:off x="4447984" y="2967335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1B94D8-614A-9D45-963B-189573DE1630}"/>
              </a:ext>
            </a:extLst>
          </p:cNvPr>
          <p:cNvSpPr txBox="1"/>
          <p:nvPr/>
        </p:nvSpPr>
        <p:spPr>
          <a:xfrm>
            <a:off x="3621506" y="229454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5077CC2-F265-F946-9580-71459AF292A5}"/>
              </a:ext>
            </a:extLst>
          </p:cNvPr>
          <p:cNvCxnSpPr>
            <a:cxnSpLocks/>
          </p:cNvCxnSpPr>
          <p:nvPr/>
        </p:nvCxnSpPr>
        <p:spPr>
          <a:xfrm flipV="1">
            <a:off x="7353300" y="3683480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D86B0-24E1-1348-9974-654FE9E4E770}"/>
              </a:ext>
            </a:extLst>
          </p:cNvPr>
          <p:cNvCxnSpPr>
            <a:cxnSpLocks/>
          </p:cNvCxnSpPr>
          <p:nvPr/>
        </p:nvCxnSpPr>
        <p:spPr>
          <a:xfrm flipV="1">
            <a:off x="6957060" y="3161058"/>
            <a:ext cx="3733800" cy="1579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D73D46-A55A-3D40-B633-D2235B03B14E}"/>
              </a:ext>
            </a:extLst>
          </p:cNvPr>
          <p:cNvSpPr txBox="1"/>
          <p:nvPr/>
        </p:nvSpPr>
        <p:spPr>
          <a:xfrm>
            <a:off x="10658243" y="307926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FA33DD-C0D8-234E-810C-749E285B35ED}"/>
              </a:ext>
            </a:extLst>
          </p:cNvPr>
          <p:cNvSpPr txBox="1"/>
          <p:nvPr/>
        </p:nvSpPr>
        <p:spPr>
          <a:xfrm>
            <a:off x="11005330" y="3452647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5F8451-127E-554E-96E7-D566620C379F}"/>
              </a:ext>
            </a:extLst>
          </p:cNvPr>
          <p:cNvSpPr txBox="1"/>
          <p:nvPr/>
        </p:nvSpPr>
        <p:spPr>
          <a:xfrm>
            <a:off x="10178852" y="2779854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0.7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| </a:t>
            </a:r>
            <a:r>
              <a:rPr lang="en-US" sz="2400" b="1" dirty="0">
                <a:solidFill>
                  <a:srgbClr val="3333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0.3</a:t>
            </a:r>
          </a:p>
        </p:txBody>
      </p:sp>
    </p:spTree>
    <p:extLst>
      <p:ext uri="{BB962C8B-B14F-4D97-AF65-F5344CB8AC3E}">
        <p14:creationId xmlns:p14="http://schemas.microsoft.com/office/powerpoint/2010/main" val="266167066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Vectors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1981200" y="2819400"/>
            <a:ext cx="2438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Hello,</a:t>
            </a:r>
          </a:p>
          <a:p>
            <a:endParaRPr lang="en-US" sz="1200">
              <a:latin typeface="Courier New" pitchFamily="49" charset="0"/>
            </a:endParaRPr>
          </a:p>
          <a:p>
            <a:r>
              <a:rPr lang="en-US" sz="1200">
                <a:latin typeface="Courier New" pitchFamily="49" charset="0"/>
              </a:rPr>
              <a:t>Do you want free printr cartriges?  Why pay more when you can get them ABSOLUTELY FREE!  Just</a:t>
            </a: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4648200" y="32004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55626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pic>
        <p:nvPicPr>
          <p:cNvPr id="17414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1822450"/>
            <a:ext cx="33655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1670050"/>
            <a:ext cx="1066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1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067800" y="1822450"/>
            <a:ext cx="33655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7" name="AutoShape 5"/>
          <p:cNvSpPr>
            <a:spLocks noChangeArrowheads="1"/>
          </p:cNvSpPr>
          <p:nvPr/>
        </p:nvSpPr>
        <p:spPr bwMode="auto">
          <a:xfrm>
            <a:off x="7543800" y="3124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Double Bracket 14"/>
          <p:cNvSpPr/>
          <p:nvPr/>
        </p:nvSpPr>
        <p:spPr>
          <a:xfrm>
            <a:off x="55626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9" name="TextBox 15"/>
          <p:cNvSpPr txBox="1">
            <a:spLocks noChangeArrowheads="1"/>
          </p:cNvSpPr>
          <p:nvPr/>
        </p:nvSpPr>
        <p:spPr bwMode="auto">
          <a:xfrm>
            <a:off x="8458200" y="283845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SPAM</a:t>
            </a:r>
          </a:p>
          <a:p>
            <a:pPr algn="ctr"/>
            <a:r>
              <a:rPr lang="en-US" sz="2400"/>
              <a:t>or</a:t>
            </a:r>
          </a:p>
          <a:p>
            <a:pPr algn="ctr"/>
            <a:r>
              <a:rPr lang="en-US" sz="2400"/>
              <a:t>+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4648200" y="50292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543800" y="4953000"/>
            <a:ext cx="676275" cy="533400"/>
          </a:xfrm>
          <a:prstGeom prst="rightArrow">
            <a:avLst>
              <a:gd name="adj1" fmla="val 50000"/>
              <a:gd name="adj2" fmla="val 316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562600" y="4829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PIXEL-7,12  : 1</a:t>
            </a:r>
          </a:p>
          <a:p>
            <a:r>
              <a:rPr lang="en-US" sz="1200">
                <a:latin typeface="Courier New" pitchFamily="49" charset="0"/>
              </a:rPr>
              <a:t>PIXEL-7,13 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  <a:p>
            <a:r>
              <a:rPr lang="en-US" sz="1200">
                <a:latin typeface="Courier New" pitchFamily="49" charset="0"/>
              </a:rPr>
              <a:t>NUM_LOOPS  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21" name="Double Bracket 20"/>
          <p:cNvSpPr/>
          <p:nvPr/>
        </p:nvSpPr>
        <p:spPr>
          <a:xfrm>
            <a:off x="5562600" y="4724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67000" y="4876800"/>
            <a:ext cx="998538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58200" y="4953000"/>
            <a:ext cx="16002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/>
              <a:t>“2”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 1D Example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620712" y="153987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620712" y="4555506"/>
            <a:ext cx="10720319" cy="164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AutoShape 9 1"/>
          <p:cNvSpPr>
            <a:spLocks noChangeArrowheads="1"/>
          </p:cNvSpPr>
          <p:nvPr/>
        </p:nvSpPr>
        <p:spPr bwMode="auto">
          <a:xfrm>
            <a:off x="6248404" y="4434482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09C142-B3BB-4272-B78D-9F1CB6366BF4}"/>
              </a:ext>
            </a:extLst>
          </p:cNvPr>
          <p:cNvCxnSpPr>
            <a:cxnSpLocks/>
          </p:cNvCxnSpPr>
          <p:nvPr/>
        </p:nvCxnSpPr>
        <p:spPr>
          <a:xfrm flipH="1" flipV="1">
            <a:off x="6991368" y="1633091"/>
            <a:ext cx="42132" cy="3087044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1BB6FCD-4C2A-4E39-9C2A-5772590D115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728941"/>
            <a:ext cx="126503" cy="1143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6E096F-ACDE-4191-B8F3-A2AEFC928A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5" y="1274541"/>
            <a:ext cx="926674" cy="253006"/>
          </a:xfrm>
          <a:prstGeom prst="rect">
            <a:avLst/>
          </a:prstGeom>
        </p:spPr>
      </p:pic>
      <p:sp>
        <p:nvSpPr>
          <p:cNvPr id="38" name="AutoShape 17 1">
            <a:extLst>
              <a:ext uri="{FF2B5EF4-FFF2-40B4-BE49-F238E27FC236}">
                <a16:creationId xmlns:a16="http://schemas.microsoft.com/office/drawing/2014/main" id="{0B7DAB17-7790-47BD-8CCE-462769AF4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415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utoShape 9 2">
            <a:extLst>
              <a:ext uri="{FF2B5EF4-FFF2-40B4-BE49-F238E27FC236}">
                <a16:creationId xmlns:a16="http://schemas.microsoft.com/office/drawing/2014/main" id="{A5A5C553-4E1D-4678-A41D-426F965D8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434481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AutoShape 9 3">
            <a:extLst>
              <a:ext uri="{FF2B5EF4-FFF2-40B4-BE49-F238E27FC236}">
                <a16:creationId xmlns:a16="http://schemas.microsoft.com/office/drawing/2014/main" id="{C48B35C4-44AF-40A5-8AE1-E6191FEAB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0" y="4434480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9 4">
            <a:extLst>
              <a:ext uri="{FF2B5EF4-FFF2-40B4-BE49-F238E27FC236}">
                <a16:creationId xmlns:a16="http://schemas.microsoft.com/office/drawing/2014/main" id="{051B5B45-23C7-434C-B90D-65E4131B6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170" y="4434479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AutoShape 9 5">
            <a:extLst>
              <a:ext uri="{FF2B5EF4-FFF2-40B4-BE49-F238E27FC236}">
                <a16:creationId xmlns:a16="http://schemas.microsoft.com/office/drawing/2014/main" id="{F2FB127E-51C1-4A24-9A48-2B8CD9CA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1" y="4434478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utoShape 9 6">
            <a:extLst>
              <a:ext uri="{FF2B5EF4-FFF2-40B4-BE49-F238E27FC236}">
                <a16:creationId xmlns:a16="http://schemas.microsoft.com/office/drawing/2014/main" id="{5B9C823C-D476-4E45-94D9-9985F426B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2516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AutoShape 17 2">
            <a:extLst>
              <a:ext uri="{FF2B5EF4-FFF2-40B4-BE49-F238E27FC236}">
                <a16:creationId xmlns:a16="http://schemas.microsoft.com/office/drawing/2014/main" id="{EA7761CF-8B43-4414-AB2C-72D885B26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07" y="44300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17 3">
            <a:extLst>
              <a:ext uri="{FF2B5EF4-FFF2-40B4-BE49-F238E27FC236}">
                <a16:creationId xmlns:a16="http://schemas.microsoft.com/office/drawing/2014/main" id="{19F6DE87-0655-4F6A-9D41-3511E9899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470" y="44323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utoShape 17 4">
            <a:extLst>
              <a:ext uri="{FF2B5EF4-FFF2-40B4-BE49-F238E27FC236}">
                <a16:creationId xmlns:a16="http://schemas.microsoft.com/office/drawing/2014/main" id="{981588F0-D4B2-47D2-A31B-DAE6A3CB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461" y="4430052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AutoShape 17 5">
            <a:extLst>
              <a:ext uri="{FF2B5EF4-FFF2-40B4-BE49-F238E27FC236}">
                <a16:creationId xmlns:a16="http://schemas.microsoft.com/office/drawing/2014/main" id="{975B2F64-3724-404C-8E9E-DBD96A0C1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980" y="4425628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17 6">
            <a:extLst>
              <a:ext uri="{FF2B5EF4-FFF2-40B4-BE49-F238E27FC236}">
                <a16:creationId xmlns:a16="http://schemas.microsoft.com/office/drawing/2014/main" id="{AABB14D8-A008-4D79-BAB6-76735C4C4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853" y="4425627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17 7">
            <a:extLst>
              <a:ext uri="{FF2B5EF4-FFF2-40B4-BE49-F238E27FC236}">
                <a16:creationId xmlns:a16="http://schemas.microsoft.com/office/drawing/2014/main" id="{CBE8CA02-7959-4D22-81E7-406221E43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918" y="4425271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123D1F3-6916-4107-9FFE-CCBA2833C070}"/>
              </a:ext>
            </a:extLst>
          </p:cNvPr>
          <p:cNvSpPr/>
          <p:nvPr/>
        </p:nvSpPr>
        <p:spPr>
          <a:xfrm rot="5400000">
            <a:off x="9303115" y="3835799"/>
            <a:ext cx="242049" cy="215670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BA0040F5-A430-4A18-A306-3746A2F8E60F}"/>
              </a:ext>
            </a:extLst>
          </p:cNvPr>
          <p:cNvSpPr/>
          <p:nvPr/>
        </p:nvSpPr>
        <p:spPr>
          <a:xfrm rot="5400000">
            <a:off x="3432937" y="2651163"/>
            <a:ext cx="242049" cy="451712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4F2F5574-D8F6-464B-BEC4-5DE7CF24F990}"/>
              </a:ext>
            </a:extLst>
          </p:cNvPr>
          <p:cNvSpPr/>
          <p:nvPr/>
        </p:nvSpPr>
        <p:spPr>
          <a:xfrm rot="5400000">
            <a:off x="6933504" y="4196786"/>
            <a:ext cx="242049" cy="145243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F6159-791A-42B7-887F-CB225EFDBDCE}"/>
              </a:ext>
            </a:extLst>
          </p:cNvPr>
          <p:cNvSpPr txBox="1"/>
          <p:nvPr/>
        </p:nvSpPr>
        <p:spPr>
          <a:xfrm>
            <a:off x="2756306" y="506278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definitely blue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6ABA63-0DD2-4B0B-BE2D-89E98B1ABB0D}"/>
              </a:ext>
            </a:extLst>
          </p:cNvPr>
          <p:cNvSpPr txBox="1"/>
          <p:nvPr/>
        </p:nvSpPr>
        <p:spPr>
          <a:xfrm>
            <a:off x="8677781" y="507163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definitely red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200755-ACAF-4566-B6D0-F1E755CA78AF}"/>
              </a:ext>
            </a:extLst>
          </p:cNvPr>
          <p:cNvSpPr txBox="1"/>
          <p:nvPr/>
        </p:nvSpPr>
        <p:spPr>
          <a:xfrm>
            <a:off x="6506039" y="5071634"/>
            <a:ext cx="105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not sure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2AB1F62-8F02-4825-839B-15F86799AF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02259" y="2833070"/>
            <a:ext cx="2580356" cy="25300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75A60E9-55EA-4E70-9FA2-95A0A152FEB8}"/>
              </a:ext>
            </a:extLst>
          </p:cNvPr>
          <p:cNvSpPr/>
          <p:nvPr/>
        </p:nvSpPr>
        <p:spPr>
          <a:xfrm>
            <a:off x="3405467" y="2110737"/>
            <a:ext cx="8041340" cy="2283758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1340" h="2283758">
                <a:moveTo>
                  <a:pt x="0" y="2279724"/>
                </a:moveTo>
                <a:cubicBezTo>
                  <a:pt x="732866" y="2290928"/>
                  <a:pt x="1552014" y="2292050"/>
                  <a:pt x="2151529" y="2098188"/>
                </a:cubicBezTo>
                <a:cubicBezTo>
                  <a:pt x="2751044" y="1904326"/>
                  <a:pt x="3089461" y="1497553"/>
                  <a:pt x="3597088" y="1116553"/>
                </a:cubicBezTo>
                <a:cubicBezTo>
                  <a:pt x="4104715" y="735553"/>
                  <a:pt x="4617944" y="317573"/>
                  <a:pt x="5358653" y="134917"/>
                </a:cubicBezTo>
                <a:cubicBezTo>
                  <a:pt x="6099362" y="-47739"/>
                  <a:pt x="7486649" y="1567"/>
                  <a:pt x="8041340" y="2061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4F86FE-C8BE-4243-B468-1E50E4F7FC5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01" y="4025314"/>
            <a:ext cx="1121761" cy="1813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19C371-34E4-484A-8C4A-F05A9A917F7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046" y="2317795"/>
            <a:ext cx="1121761" cy="1813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0763F2B-E8AC-4D7A-8AA0-BF7D4F2848F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1486">
            <a:off x="7488240" y="2707970"/>
            <a:ext cx="926674" cy="25300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C908A01-4511-47D1-88D2-FC30D928ED8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07" y="5893909"/>
            <a:ext cx="3116850" cy="53649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999C17-3B0D-4C03-B154-0402BC3FEF99}"/>
              </a:ext>
            </a:extLst>
          </p:cNvPr>
          <p:cNvCxnSpPr/>
          <p:nvPr/>
        </p:nvCxnSpPr>
        <p:spPr>
          <a:xfrm flipH="1">
            <a:off x="7562740" y="5867400"/>
            <a:ext cx="1009759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FA227EA-B98A-412D-B8A6-7B35DDC6B7FD}"/>
              </a:ext>
            </a:extLst>
          </p:cNvPr>
          <p:cNvSpPr txBox="1"/>
          <p:nvPr/>
        </p:nvSpPr>
        <p:spPr>
          <a:xfrm>
            <a:off x="8572499" y="5648843"/>
            <a:ext cx="269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probability increases exponentially as we move away from boundary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365409-BAA7-4D8F-A967-125D25DDA53D}"/>
              </a:ext>
            </a:extLst>
          </p:cNvPr>
          <p:cNvSpPr txBox="1"/>
          <p:nvPr/>
        </p:nvSpPr>
        <p:spPr>
          <a:xfrm>
            <a:off x="9753600" y="6179885"/>
            <a:ext cx="2694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normalizer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A3112B3-A519-46DF-93B0-FC51E6892D5B}"/>
              </a:ext>
            </a:extLst>
          </p:cNvPr>
          <p:cNvCxnSpPr>
            <a:cxnSpLocks/>
            <a:stCxn id="77" idx="1"/>
          </p:cNvCxnSpPr>
          <p:nvPr/>
        </p:nvCxnSpPr>
        <p:spPr>
          <a:xfrm flipH="1" flipV="1">
            <a:off x="8249066" y="6280905"/>
            <a:ext cx="1504534" cy="3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36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/>
      <p:bldP spid="7" grpId="0" animBg="1"/>
      <p:bldP spid="51" grpId="0" animBg="1"/>
      <p:bldP spid="53" grpId="0" animBg="1"/>
      <p:bldP spid="9" grpId="0"/>
      <p:bldP spid="55" grpId="0"/>
      <p:bldP spid="56" grpId="0"/>
      <p:bldP spid="20" grpId="0" animBg="1"/>
      <p:bldP spid="29" grpId="0"/>
      <p:bldP spid="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</a:t>
            </a:r>
            <a:r>
              <a:rPr lang="en-US" i="1" dirty="0"/>
              <a:t>Soft</a:t>
            </a:r>
            <a:r>
              <a:rPr lang="en-US" dirty="0"/>
              <a:t> Max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V="1">
            <a:off x="620712" y="1539875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49" name="Line 5"/>
          <p:cNvSpPr>
            <a:spLocks noChangeShapeType="1"/>
          </p:cNvSpPr>
          <p:nvPr/>
        </p:nvSpPr>
        <p:spPr bwMode="auto">
          <a:xfrm flipV="1">
            <a:off x="620712" y="4555506"/>
            <a:ext cx="10720319" cy="1649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3" name="AutoShape 9 1"/>
          <p:cNvSpPr>
            <a:spLocks noChangeArrowheads="1"/>
          </p:cNvSpPr>
          <p:nvPr/>
        </p:nvSpPr>
        <p:spPr bwMode="auto">
          <a:xfrm>
            <a:off x="6248404" y="4434482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DBF414-8E32-493C-92B3-9E82C78D4C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4728941"/>
            <a:ext cx="126503" cy="1143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91DCF40-B672-4F79-8213-9EF3E8A74F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5" y="1274541"/>
            <a:ext cx="926674" cy="253006"/>
          </a:xfrm>
          <a:prstGeom prst="rect">
            <a:avLst/>
          </a:prstGeom>
        </p:spPr>
      </p:pic>
      <p:sp>
        <p:nvSpPr>
          <p:cNvPr id="38" name="AutoShape 17 1">
            <a:extLst>
              <a:ext uri="{FF2B5EF4-FFF2-40B4-BE49-F238E27FC236}">
                <a16:creationId xmlns:a16="http://schemas.microsoft.com/office/drawing/2014/main" id="{0B7DAB17-7790-47BD-8CCE-462769AF4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415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utoShape 9 2">
            <a:extLst>
              <a:ext uri="{FF2B5EF4-FFF2-40B4-BE49-F238E27FC236}">
                <a16:creationId xmlns:a16="http://schemas.microsoft.com/office/drawing/2014/main" id="{A5A5C553-4E1D-4678-A41D-426F965D8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434481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AutoShape 9 3">
            <a:extLst>
              <a:ext uri="{FF2B5EF4-FFF2-40B4-BE49-F238E27FC236}">
                <a16:creationId xmlns:a16="http://schemas.microsoft.com/office/drawing/2014/main" id="{C48B35C4-44AF-40A5-8AE1-E6191FEAB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0" y="4434480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9 4">
            <a:extLst>
              <a:ext uri="{FF2B5EF4-FFF2-40B4-BE49-F238E27FC236}">
                <a16:creationId xmlns:a16="http://schemas.microsoft.com/office/drawing/2014/main" id="{051B5B45-23C7-434C-B90D-65E4131B6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170" y="4434479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AutoShape 9 5">
            <a:extLst>
              <a:ext uri="{FF2B5EF4-FFF2-40B4-BE49-F238E27FC236}">
                <a16:creationId xmlns:a16="http://schemas.microsoft.com/office/drawing/2014/main" id="{F2FB127E-51C1-4A24-9A48-2B8CD9CA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1" y="4434478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AutoShape 9 6">
            <a:extLst>
              <a:ext uri="{FF2B5EF4-FFF2-40B4-BE49-F238E27FC236}">
                <a16:creationId xmlns:a16="http://schemas.microsoft.com/office/drawing/2014/main" id="{5B9C823C-D476-4E45-94D9-9985F426B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2516" y="4430054"/>
            <a:ext cx="228599" cy="24204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AutoShape 17 2">
            <a:extLst>
              <a:ext uri="{FF2B5EF4-FFF2-40B4-BE49-F238E27FC236}">
                <a16:creationId xmlns:a16="http://schemas.microsoft.com/office/drawing/2014/main" id="{EA7761CF-8B43-4414-AB2C-72D885B26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07" y="44300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AutoShape 17 3">
            <a:extLst>
              <a:ext uri="{FF2B5EF4-FFF2-40B4-BE49-F238E27FC236}">
                <a16:creationId xmlns:a16="http://schemas.microsoft.com/office/drawing/2014/main" id="{19F6DE87-0655-4F6A-9D41-3511E9899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470" y="4432353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utoShape 17 4">
            <a:extLst>
              <a:ext uri="{FF2B5EF4-FFF2-40B4-BE49-F238E27FC236}">
                <a16:creationId xmlns:a16="http://schemas.microsoft.com/office/drawing/2014/main" id="{981588F0-D4B2-47D2-A31B-DAE6A3CB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461" y="4430052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AutoShape 17 5">
            <a:extLst>
              <a:ext uri="{FF2B5EF4-FFF2-40B4-BE49-F238E27FC236}">
                <a16:creationId xmlns:a16="http://schemas.microsoft.com/office/drawing/2014/main" id="{975B2F64-3724-404C-8E9E-DBD96A0C1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980" y="4425628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17 6">
            <a:extLst>
              <a:ext uri="{FF2B5EF4-FFF2-40B4-BE49-F238E27FC236}">
                <a16:creationId xmlns:a16="http://schemas.microsoft.com/office/drawing/2014/main" id="{AABB14D8-A008-4D79-BAB6-76735C4C4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853" y="4425627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AutoShape 17 7">
            <a:extLst>
              <a:ext uri="{FF2B5EF4-FFF2-40B4-BE49-F238E27FC236}">
                <a16:creationId xmlns:a16="http://schemas.microsoft.com/office/drawing/2014/main" id="{CBE8CA02-7959-4D22-81E7-406221E43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3918" y="4425271"/>
            <a:ext cx="228599" cy="24204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75A60E9-55EA-4E70-9FA2-95A0A152FEB8}"/>
              </a:ext>
            </a:extLst>
          </p:cNvPr>
          <p:cNvSpPr/>
          <p:nvPr/>
        </p:nvSpPr>
        <p:spPr>
          <a:xfrm>
            <a:off x="3405467" y="2110737"/>
            <a:ext cx="8041340" cy="2283758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1340" h="2283758">
                <a:moveTo>
                  <a:pt x="0" y="2279724"/>
                </a:moveTo>
                <a:cubicBezTo>
                  <a:pt x="732866" y="2290928"/>
                  <a:pt x="1552014" y="2292050"/>
                  <a:pt x="2151529" y="2098188"/>
                </a:cubicBezTo>
                <a:cubicBezTo>
                  <a:pt x="2751044" y="1904326"/>
                  <a:pt x="3089461" y="1497553"/>
                  <a:pt x="3597088" y="1116553"/>
                </a:cubicBezTo>
                <a:cubicBezTo>
                  <a:pt x="4104715" y="735553"/>
                  <a:pt x="4617944" y="317573"/>
                  <a:pt x="5358653" y="134917"/>
                </a:cubicBezTo>
                <a:cubicBezTo>
                  <a:pt x="6099362" y="-47739"/>
                  <a:pt x="7486649" y="1567"/>
                  <a:pt x="8041340" y="2061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3EE5CA4-4BD8-40D7-8029-FFDA9D0F655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98" y="3720284"/>
            <a:ext cx="1796952" cy="53649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999C17-3B0D-4C03-B154-0402BC3FEF99}"/>
              </a:ext>
            </a:extLst>
          </p:cNvPr>
          <p:cNvCxnSpPr/>
          <p:nvPr/>
        </p:nvCxnSpPr>
        <p:spPr>
          <a:xfrm flipH="1">
            <a:off x="7334141" y="3572542"/>
            <a:ext cx="1009759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D2D96B2-675A-46B6-BD9C-03785585F54D}"/>
              </a:ext>
            </a:extLst>
          </p:cNvPr>
          <p:cNvSpPr/>
          <p:nvPr/>
        </p:nvSpPr>
        <p:spPr>
          <a:xfrm>
            <a:off x="3421770" y="2134438"/>
            <a:ext cx="8015458" cy="2274597"/>
          </a:xfrm>
          <a:custGeom>
            <a:avLst/>
            <a:gdLst>
              <a:gd name="connsiteX0" fmla="*/ 0 w 8034617"/>
              <a:gd name="connsiteY0" fmla="*/ 2214884 h 2214884"/>
              <a:gd name="connsiteX1" fmla="*/ 2111188 w 8034617"/>
              <a:gd name="connsiteY1" fmla="*/ 2040072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14884 h 2214884"/>
              <a:gd name="connsiteX1" fmla="*/ 2077571 w 8034617"/>
              <a:gd name="connsiteY1" fmla="*/ 2026625 h 2214884"/>
              <a:gd name="connsiteX2" fmla="*/ 4282888 w 8034617"/>
              <a:gd name="connsiteY2" fmla="*/ 527278 h 2214884"/>
              <a:gd name="connsiteX3" fmla="*/ 6299947 w 8034617"/>
              <a:gd name="connsiteY3" fmla="*/ 63354 h 2214884"/>
              <a:gd name="connsiteX4" fmla="*/ 8034617 w 8034617"/>
              <a:gd name="connsiteY4" fmla="*/ 16290 h 2214884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43376 h 2243376"/>
              <a:gd name="connsiteX1" fmla="*/ 2077571 w 8034617"/>
              <a:gd name="connsiteY1" fmla="*/ 2055117 h 2243376"/>
              <a:gd name="connsiteX2" fmla="*/ 3550023 w 8034617"/>
              <a:gd name="connsiteY2" fmla="*/ 1006246 h 2243376"/>
              <a:gd name="connsiteX3" fmla="*/ 6299947 w 8034617"/>
              <a:gd name="connsiteY3" fmla="*/ 91846 h 2243376"/>
              <a:gd name="connsiteX4" fmla="*/ 8034617 w 8034617"/>
              <a:gd name="connsiteY4" fmla="*/ 44782 h 2243376"/>
              <a:gd name="connsiteX0" fmla="*/ 0 w 8034617"/>
              <a:gd name="connsiteY0" fmla="*/ 2202260 h 2202260"/>
              <a:gd name="connsiteX1" fmla="*/ 2077571 w 8034617"/>
              <a:gd name="connsiteY1" fmla="*/ 2014001 h 2202260"/>
              <a:gd name="connsiteX2" fmla="*/ 3550023 w 8034617"/>
              <a:gd name="connsiteY2" fmla="*/ 965130 h 2202260"/>
              <a:gd name="connsiteX3" fmla="*/ 5277971 w 8034617"/>
              <a:gd name="connsiteY3" fmla="*/ 198648 h 2202260"/>
              <a:gd name="connsiteX4" fmla="*/ 8034617 w 8034617"/>
              <a:gd name="connsiteY4" fmla="*/ 3666 h 2202260"/>
              <a:gd name="connsiteX0" fmla="*/ 0 w 8034617"/>
              <a:gd name="connsiteY0" fmla="*/ 2200274 h 2200274"/>
              <a:gd name="connsiteX1" fmla="*/ 2077571 w 8034617"/>
              <a:gd name="connsiteY1" fmla="*/ 2012015 h 2200274"/>
              <a:gd name="connsiteX2" fmla="*/ 3550023 w 8034617"/>
              <a:gd name="connsiteY2" fmla="*/ 963144 h 2200274"/>
              <a:gd name="connsiteX3" fmla="*/ 5277971 w 8034617"/>
              <a:gd name="connsiteY3" fmla="*/ 196662 h 2200274"/>
              <a:gd name="connsiteX4" fmla="*/ 8034617 w 8034617"/>
              <a:gd name="connsiteY4" fmla="*/ 1680 h 2200274"/>
              <a:gd name="connsiteX0" fmla="*/ 0 w 8034617"/>
              <a:gd name="connsiteY0" fmla="*/ 2220495 h 2220495"/>
              <a:gd name="connsiteX1" fmla="*/ 2077571 w 8034617"/>
              <a:gd name="connsiteY1" fmla="*/ 2032236 h 2220495"/>
              <a:gd name="connsiteX2" fmla="*/ 3550023 w 8034617"/>
              <a:gd name="connsiteY2" fmla="*/ 983365 h 2220495"/>
              <a:gd name="connsiteX3" fmla="*/ 5351930 w 8034617"/>
              <a:gd name="connsiteY3" fmla="*/ 42071 h 2220495"/>
              <a:gd name="connsiteX4" fmla="*/ 8034617 w 8034617"/>
              <a:gd name="connsiteY4" fmla="*/ 21901 h 2220495"/>
              <a:gd name="connsiteX0" fmla="*/ 0 w 8034617"/>
              <a:gd name="connsiteY0" fmla="*/ 2201878 h 2201878"/>
              <a:gd name="connsiteX1" fmla="*/ 2077571 w 8034617"/>
              <a:gd name="connsiteY1" fmla="*/ 2013619 h 2201878"/>
              <a:gd name="connsiteX2" fmla="*/ 3550023 w 8034617"/>
              <a:gd name="connsiteY2" fmla="*/ 964748 h 2201878"/>
              <a:gd name="connsiteX3" fmla="*/ 5351930 w 8034617"/>
              <a:gd name="connsiteY3" fmla="*/ 117583 h 2201878"/>
              <a:gd name="connsiteX4" fmla="*/ 8034617 w 8034617"/>
              <a:gd name="connsiteY4" fmla="*/ 3284 h 2201878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077571 w 8034617"/>
              <a:gd name="connsiteY1" fmla="*/ 2026862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5121"/>
              <a:gd name="connsiteX1" fmla="*/ 2144806 w 8034617"/>
              <a:gd name="connsiteY1" fmla="*/ 2094097 h 2215121"/>
              <a:gd name="connsiteX2" fmla="*/ 3610535 w 8034617"/>
              <a:gd name="connsiteY2" fmla="*/ 1025056 h 2215121"/>
              <a:gd name="connsiteX3" fmla="*/ 5351930 w 8034617"/>
              <a:gd name="connsiteY3" fmla="*/ 130826 h 2215121"/>
              <a:gd name="connsiteX4" fmla="*/ 8034617 w 8034617"/>
              <a:gd name="connsiteY4" fmla="*/ 16527 h 2215121"/>
              <a:gd name="connsiteX0" fmla="*/ 0 w 8034617"/>
              <a:gd name="connsiteY0" fmla="*/ 2215121 h 2219382"/>
              <a:gd name="connsiteX1" fmla="*/ 2144806 w 8034617"/>
              <a:gd name="connsiteY1" fmla="*/ 2094097 h 2219382"/>
              <a:gd name="connsiteX2" fmla="*/ 3610535 w 8034617"/>
              <a:gd name="connsiteY2" fmla="*/ 1025056 h 2219382"/>
              <a:gd name="connsiteX3" fmla="*/ 5351930 w 8034617"/>
              <a:gd name="connsiteY3" fmla="*/ 130826 h 2219382"/>
              <a:gd name="connsiteX4" fmla="*/ 8034617 w 8034617"/>
              <a:gd name="connsiteY4" fmla="*/ 16527 h 2219382"/>
              <a:gd name="connsiteX0" fmla="*/ 0 w 8034617"/>
              <a:gd name="connsiteY0" fmla="*/ 2215121 h 2251296"/>
              <a:gd name="connsiteX1" fmla="*/ 2144806 w 8034617"/>
              <a:gd name="connsiteY1" fmla="*/ 2094097 h 2251296"/>
              <a:gd name="connsiteX2" fmla="*/ 3610535 w 8034617"/>
              <a:gd name="connsiteY2" fmla="*/ 1025056 h 2251296"/>
              <a:gd name="connsiteX3" fmla="*/ 5351930 w 8034617"/>
              <a:gd name="connsiteY3" fmla="*/ 130826 h 2251296"/>
              <a:gd name="connsiteX4" fmla="*/ 8034617 w 8034617"/>
              <a:gd name="connsiteY4" fmla="*/ 16527 h 2251296"/>
              <a:gd name="connsiteX0" fmla="*/ 0 w 8034617"/>
              <a:gd name="connsiteY0" fmla="*/ 2215121 h 2245975"/>
              <a:gd name="connsiteX1" fmla="*/ 2144806 w 8034617"/>
              <a:gd name="connsiteY1" fmla="*/ 2094097 h 2245975"/>
              <a:gd name="connsiteX2" fmla="*/ 3610535 w 8034617"/>
              <a:gd name="connsiteY2" fmla="*/ 1025056 h 2245975"/>
              <a:gd name="connsiteX3" fmla="*/ 5351930 w 8034617"/>
              <a:gd name="connsiteY3" fmla="*/ 130826 h 2245975"/>
              <a:gd name="connsiteX4" fmla="*/ 8034617 w 8034617"/>
              <a:gd name="connsiteY4" fmla="*/ 16527 h 2245975"/>
              <a:gd name="connsiteX0" fmla="*/ 0 w 8041340"/>
              <a:gd name="connsiteY0" fmla="*/ 2262186 h 2269830"/>
              <a:gd name="connsiteX1" fmla="*/ 2151529 w 8041340"/>
              <a:gd name="connsiteY1" fmla="*/ 2094097 h 2269830"/>
              <a:gd name="connsiteX2" fmla="*/ 3617258 w 8041340"/>
              <a:gd name="connsiteY2" fmla="*/ 1025056 h 2269830"/>
              <a:gd name="connsiteX3" fmla="*/ 5358653 w 8041340"/>
              <a:gd name="connsiteY3" fmla="*/ 130826 h 2269830"/>
              <a:gd name="connsiteX4" fmla="*/ 8041340 w 8041340"/>
              <a:gd name="connsiteY4" fmla="*/ 16527 h 2269830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5633 h 2281315"/>
              <a:gd name="connsiteX1" fmla="*/ 2151529 w 8041340"/>
              <a:gd name="connsiteY1" fmla="*/ 2094097 h 2281315"/>
              <a:gd name="connsiteX2" fmla="*/ 3617258 w 8041340"/>
              <a:gd name="connsiteY2" fmla="*/ 1025056 h 2281315"/>
              <a:gd name="connsiteX3" fmla="*/ 5358653 w 8041340"/>
              <a:gd name="connsiteY3" fmla="*/ 130826 h 2281315"/>
              <a:gd name="connsiteX4" fmla="*/ 8041340 w 8041340"/>
              <a:gd name="connsiteY4" fmla="*/ 16527 h 2281315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8041340"/>
              <a:gd name="connsiteY0" fmla="*/ 2279724 h 2283758"/>
              <a:gd name="connsiteX1" fmla="*/ 2151529 w 8041340"/>
              <a:gd name="connsiteY1" fmla="*/ 2098188 h 2283758"/>
              <a:gd name="connsiteX2" fmla="*/ 3597088 w 8041340"/>
              <a:gd name="connsiteY2" fmla="*/ 1116553 h 2283758"/>
              <a:gd name="connsiteX3" fmla="*/ 5358653 w 8041340"/>
              <a:gd name="connsiteY3" fmla="*/ 134917 h 2283758"/>
              <a:gd name="connsiteX4" fmla="*/ 8041340 w 8041340"/>
              <a:gd name="connsiteY4" fmla="*/ 20618 h 2283758"/>
              <a:gd name="connsiteX0" fmla="*/ 0 w 17941153"/>
              <a:gd name="connsiteY0" fmla="*/ 2238223 h 2242257"/>
              <a:gd name="connsiteX1" fmla="*/ 2151529 w 17941153"/>
              <a:gd name="connsiteY1" fmla="*/ 2056687 h 2242257"/>
              <a:gd name="connsiteX2" fmla="*/ 3597088 w 17941153"/>
              <a:gd name="connsiteY2" fmla="*/ 1075052 h 2242257"/>
              <a:gd name="connsiteX3" fmla="*/ 5358653 w 17941153"/>
              <a:gd name="connsiteY3" fmla="*/ 93416 h 2242257"/>
              <a:gd name="connsiteX4" fmla="*/ 17941153 w 17941153"/>
              <a:gd name="connsiteY4" fmla="*/ 53075 h 2242257"/>
              <a:gd name="connsiteX0" fmla="*/ 0 w 17941153"/>
              <a:gd name="connsiteY0" fmla="*/ 2213376 h 2217410"/>
              <a:gd name="connsiteX1" fmla="*/ 2151529 w 17941153"/>
              <a:gd name="connsiteY1" fmla="*/ 2031840 h 2217410"/>
              <a:gd name="connsiteX2" fmla="*/ 3597088 w 17941153"/>
              <a:gd name="connsiteY2" fmla="*/ 1050205 h 2217410"/>
              <a:gd name="connsiteX3" fmla="*/ 5358653 w 17941153"/>
              <a:gd name="connsiteY3" fmla="*/ 68569 h 2217410"/>
              <a:gd name="connsiteX4" fmla="*/ 17941153 w 17941153"/>
              <a:gd name="connsiteY4" fmla="*/ 28228 h 2217410"/>
              <a:gd name="connsiteX0" fmla="*/ 0 w 27068965"/>
              <a:gd name="connsiteY0" fmla="*/ 2273888 h 2275376"/>
              <a:gd name="connsiteX1" fmla="*/ 11279341 w 27068965"/>
              <a:gd name="connsiteY1" fmla="*/ 2031840 h 2275376"/>
              <a:gd name="connsiteX2" fmla="*/ 12724900 w 27068965"/>
              <a:gd name="connsiteY2" fmla="*/ 1050205 h 2275376"/>
              <a:gd name="connsiteX3" fmla="*/ 14486465 w 27068965"/>
              <a:gd name="connsiteY3" fmla="*/ 68569 h 2275376"/>
              <a:gd name="connsiteX4" fmla="*/ 27068965 w 27068965"/>
              <a:gd name="connsiteY4" fmla="*/ 28228 h 2275376"/>
              <a:gd name="connsiteX0" fmla="*/ 0 w 27068965"/>
              <a:gd name="connsiteY0" fmla="*/ 2273888 h 2274597"/>
              <a:gd name="connsiteX1" fmla="*/ 11279341 w 27068965"/>
              <a:gd name="connsiteY1" fmla="*/ 2031840 h 2274597"/>
              <a:gd name="connsiteX2" fmla="*/ 12724900 w 27068965"/>
              <a:gd name="connsiteY2" fmla="*/ 1050205 h 2274597"/>
              <a:gd name="connsiteX3" fmla="*/ 14486465 w 27068965"/>
              <a:gd name="connsiteY3" fmla="*/ 68569 h 2274597"/>
              <a:gd name="connsiteX4" fmla="*/ 27068965 w 27068965"/>
              <a:gd name="connsiteY4" fmla="*/ 28228 h 22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8965" h="2274597">
                <a:moveTo>
                  <a:pt x="0" y="2273888"/>
                </a:moveTo>
                <a:cubicBezTo>
                  <a:pt x="732866" y="2285092"/>
                  <a:pt x="10475469" y="2161828"/>
                  <a:pt x="11279341" y="2031840"/>
                </a:cubicBezTo>
                <a:cubicBezTo>
                  <a:pt x="12083213" y="1901852"/>
                  <a:pt x="12217273" y="1431205"/>
                  <a:pt x="12724900" y="1050205"/>
                </a:cubicBezTo>
                <a:cubicBezTo>
                  <a:pt x="13232527" y="669205"/>
                  <a:pt x="13685205" y="178387"/>
                  <a:pt x="14486465" y="68569"/>
                </a:cubicBezTo>
                <a:cubicBezTo>
                  <a:pt x="15287725" y="-41249"/>
                  <a:pt x="26514274" y="9177"/>
                  <a:pt x="27068965" y="2822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E8BA883-D6C7-4E11-8CEB-44EE11D73D0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17822" y="2134437"/>
            <a:ext cx="7682944" cy="22559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06F8726-5174-4512-A219-BFCF40B404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73" y="1388820"/>
            <a:ext cx="1998137" cy="5745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A030488-0C43-4122-8C2F-E398C6081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33" y="2310113"/>
            <a:ext cx="2402032" cy="57459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F4E912F-CDD1-4F47-AA90-EE8844F8BC3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16" y="3448713"/>
            <a:ext cx="2357832" cy="24843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FE6FC27-A17B-4449-AECF-CD10A5686A6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07" y="5893909"/>
            <a:ext cx="3116850" cy="5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Multiclass Logistic Regression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371600"/>
            <a:ext cx="7663021" cy="4525963"/>
          </a:xfrm>
        </p:spPr>
        <p:txBody>
          <a:bodyPr/>
          <a:lstStyle/>
          <a:p>
            <a:pPr eaLnBrk="1" hangingPunct="1"/>
            <a:r>
              <a:rPr lang="en-US" sz="2400" dirty="0"/>
              <a:t>Recall Perceptron:</a:t>
            </a:r>
          </a:p>
          <a:p>
            <a:pPr lvl="1" eaLnBrk="1" hangingPunct="1"/>
            <a:r>
              <a:rPr lang="en-US" sz="2000" dirty="0"/>
              <a:t>A weight vector for each class:</a:t>
            </a:r>
          </a:p>
          <a:p>
            <a:pPr lvl="1" eaLnBrk="1" hangingPunct="1"/>
            <a:endParaRPr lang="en-US" sz="1800" dirty="0"/>
          </a:p>
          <a:p>
            <a:pPr lvl="1" eaLnBrk="1" hangingPunct="1"/>
            <a:r>
              <a:rPr lang="en-US" sz="2000" dirty="0"/>
              <a:t>Score (activation) of a class y:</a:t>
            </a:r>
          </a:p>
          <a:p>
            <a:pPr lvl="1" eaLnBrk="1" hangingPunct="1"/>
            <a:endParaRPr lang="en-US" sz="1100" dirty="0"/>
          </a:p>
          <a:p>
            <a:pPr lvl="1" eaLnBrk="1" hangingPunct="1"/>
            <a:r>
              <a:rPr lang="en-US" sz="2000" dirty="0"/>
              <a:t>Prediction highest score wins</a:t>
            </a:r>
          </a:p>
          <a:p>
            <a:pPr lvl="1" eaLnBrk="1" hangingPunct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How to make the scores into probabilities? </a:t>
            </a:r>
          </a:p>
          <a:p>
            <a:endParaRPr lang="en-US" sz="2400" dirty="0"/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25523" y="2514600"/>
            <a:ext cx="14192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163050" y="1573213"/>
            <a:ext cx="2286000" cy="2209800"/>
            <a:chOff x="3648" y="1104"/>
            <a:chExt cx="1440" cy="1392"/>
          </a:xfrm>
        </p:grpSpPr>
        <p:sp>
          <p:nvSpPr>
            <p:cNvPr id="23570" name="Freeform 6"/>
            <p:cNvSpPr>
              <a:spLocks/>
            </p:cNvSpPr>
            <p:nvPr/>
          </p:nvSpPr>
          <p:spPr bwMode="auto">
            <a:xfrm>
              <a:off x="3792" y="1104"/>
              <a:ext cx="1104" cy="528"/>
            </a:xfrm>
            <a:custGeom>
              <a:avLst/>
              <a:gdLst>
                <a:gd name="T0" fmla="*/ 0 w 1104"/>
                <a:gd name="T1" fmla="*/ 528 h 528"/>
                <a:gd name="T2" fmla="*/ 96 w 1104"/>
                <a:gd name="T3" fmla="*/ 96 h 528"/>
                <a:gd name="T4" fmla="*/ 720 w 1104"/>
                <a:gd name="T5" fmla="*/ 0 h 528"/>
                <a:gd name="T6" fmla="*/ 1104 w 1104"/>
                <a:gd name="T7" fmla="*/ 288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4"/>
                <a:gd name="T13" fmla="*/ 0 h 528"/>
                <a:gd name="T14" fmla="*/ 1104 w 1104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4" h="528">
                  <a:moveTo>
                    <a:pt x="0" y="528"/>
                  </a:moveTo>
                  <a:lnTo>
                    <a:pt x="96" y="96"/>
                  </a:lnTo>
                  <a:lnTo>
                    <a:pt x="720" y="0"/>
                  </a:lnTo>
                  <a:lnTo>
                    <a:pt x="1104" y="28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1" name="Freeform 7"/>
            <p:cNvSpPr>
              <a:spLocks/>
            </p:cNvSpPr>
            <p:nvPr/>
          </p:nvSpPr>
          <p:spPr bwMode="auto">
            <a:xfrm>
              <a:off x="4512" y="1392"/>
              <a:ext cx="576" cy="1008"/>
            </a:xfrm>
            <a:custGeom>
              <a:avLst/>
              <a:gdLst>
                <a:gd name="T0" fmla="*/ 384 w 576"/>
                <a:gd name="T1" fmla="*/ 0 h 1008"/>
                <a:gd name="T2" fmla="*/ 576 w 576"/>
                <a:gd name="T3" fmla="*/ 432 h 1008"/>
                <a:gd name="T4" fmla="*/ 432 w 576"/>
                <a:gd name="T5" fmla="*/ 960 h 1008"/>
                <a:gd name="T6" fmla="*/ 0 w 576"/>
                <a:gd name="T7" fmla="*/ 1008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008"/>
                <a:gd name="T14" fmla="*/ 576 w 57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008">
                  <a:moveTo>
                    <a:pt x="384" y="0"/>
                  </a:moveTo>
                  <a:lnTo>
                    <a:pt x="576" y="432"/>
                  </a:lnTo>
                  <a:lnTo>
                    <a:pt x="432" y="960"/>
                  </a:lnTo>
                  <a:lnTo>
                    <a:pt x="0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2" name="Freeform 8"/>
            <p:cNvSpPr>
              <a:spLocks/>
            </p:cNvSpPr>
            <p:nvPr/>
          </p:nvSpPr>
          <p:spPr bwMode="auto">
            <a:xfrm>
              <a:off x="3648" y="1632"/>
              <a:ext cx="864" cy="864"/>
            </a:xfrm>
            <a:custGeom>
              <a:avLst/>
              <a:gdLst>
                <a:gd name="T0" fmla="*/ 144 w 864"/>
                <a:gd name="T1" fmla="*/ 0 h 864"/>
                <a:gd name="T2" fmla="*/ 0 w 864"/>
                <a:gd name="T3" fmla="*/ 384 h 864"/>
                <a:gd name="T4" fmla="*/ 480 w 864"/>
                <a:gd name="T5" fmla="*/ 864 h 864"/>
                <a:gd name="T6" fmla="*/ 864 w 864"/>
                <a:gd name="T7" fmla="*/ 768 h 8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4"/>
                <a:gd name="T13" fmla="*/ 0 h 864"/>
                <a:gd name="T14" fmla="*/ 864 w 864"/>
                <a:gd name="T15" fmla="*/ 864 h 8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4" h="864">
                  <a:moveTo>
                    <a:pt x="144" y="0"/>
                  </a:moveTo>
                  <a:lnTo>
                    <a:pt x="0" y="384"/>
                  </a:lnTo>
                  <a:lnTo>
                    <a:pt x="480" y="864"/>
                  </a:lnTo>
                  <a:lnTo>
                    <a:pt x="864" y="768"/>
                  </a:lnTo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3" name="Freeform 9"/>
            <p:cNvSpPr>
              <a:spLocks/>
            </p:cNvSpPr>
            <p:nvPr/>
          </p:nvSpPr>
          <p:spPr bwMode="auto">
            <a:xfrm>
              <a:off x="3792" y="1392"/>
              <a:ext cx="1104" cy="384"/>
            </a:xfrm>
            <a:custGeom>
              <a:avLst/>
              <a:gdLst>
                <a:gd name="T0" fmla="*/ 0 w 1104"/>
                <a:gd name="T1" fmla="*/ 240 h 384"/>
                <a:gd name="T2" fmla="*/ 624 w 1104"/>
                <a:gd name="T3" fmla="*/ 384 h 384"/>
                <a:gd name="T4" fmla="*/ 1104 w 1104"/>
                <a:gd name="T5" fmla="*/ 0 h 384"/>
                <a:gd name="T6" fmla="*/ 0 60000 65536"/>
                <a:gd name="T7" fmla="*/ 0 60000 65536"/>
                <a:gd name="T8" fmla="*/ 0 60000 65536"/>
                <a:gd name="T9" fmla="*/ 0 w 1104"/>
                <a:gd name="T10" fmla="*/ 0 h 384"/>
                <a:gd name="T11" fmla="*/ 1104 w 1104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04" h="384">
                  <a:moveTo>
                    <a:pt x="0" y="240"/>
                  </a:moveTo>
                  <a:lnTo>
                    <a:pt x="624" y="384"/>
                  </a:lnTo>
                  <a:lnTo>
                    <a:pt x="1104" y="0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4" name="Freeform 10"/>
            <p:cNvSpPr>
              <a:spLocks/>
            </p:cNvSpPr>
            <p:nvPr/>
          </p:nvSpPr>
          <p:spPr bwMode="auto">
            <a:xfrm>
              <a:off x="4416" y="1392"/>
              <a:ext cx="480" cy="1008"/>
            </a:xfrm>
            <a:custGeom>
              <a:avLst/>
              <a:gdLst>
                <a:gd name="T0" fmla="*/ 480 w 480"/>
                <a:gd name="T1" fmla="*/ 0 h 1008"/>
                <a:gd name="T2" fmla="*/ 0 w 480"/>
                <a:gd name="T3" fmla="*/ 384 h 1008"/>
                <a:gd name="T4" fmla="*/ 96 w 480"/>
                <a:gd name="T5" fmla="*/ 1008 h 1008"/>
                <a:gd name="T6" fmla="*/ 0 60000 65536"/>
                <a:gd name="T7" fmla="*/ 0 60000 65536"/>
                <a:gd name="T8" fmla="*/ 0 60000 65536"/>
                <a:gd name="T9" fmla="*/ 0 w 480"/>
                <a:gd name="T10" fmla="*/ 0 h 1008"/>
                <a:gd name="T11" fmla="*/ 480 w 480"/>
                <a:gd name="T12" fmla="*/ 1008 h 10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08">
                  <a:moveTo>
                    <a:pt x="480" y="0"/>
                  </a:moveTo>
                  <a:lnTo>
                    <a:pt x="0" y="384"/>
                  </a:lnTo>
                  <a:lnTo>
                    <a:pt x="96" y="1008"/>
                  </a:lnTo>
                </a:path>
              </a:pathLst>
            </a:custGeom>
            <a:gradFill rotWithShape="0">
              <a:gsLst>
                <a:gs pos="0">
                  <a:srgbClr val="FF99CC"/>
                </a:gs>
                <a:gs pos="100000">
                  <a:srgbClr val="FFCFE7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Freeform 11"/>
            <p:cNvSpPr>
              <a:spLocks/>
            </p:cNvSpPr>
            <p:nvPr/>
          </p:nvSpPr>
          <p:spPr bwMode="auto">
            <a:xfrm>
              <a:off x="3792" y="1632"/>
              <a:ext cx="720" cy="768"/>
            </a:xfrm>
            <a:custGeom>
              <a:avLst/>
              <a:gdLst>
                <a:gd name="T0" fmla="*/ 0 w 720"/>
                <a:gd name="T1" fmla="*/ 0 h 768"/>
                <a:gd name="T2" fmla="*/ 624 w 720"/>
                <a:gd name="T3" fmla="*/ 144 h 768"/>
                <a:gd name="T4" fmla="*/ 720 w 720"/>
                <a:gd name="T5" fmla="*/ 768 h 768"/>
                <a:gd name="T6" fmla="*/ 0 60000 65536"/>
                <a:gd name="T7" fmla="*/ 0 60000 65536"/>
                <a:gd name="T8" fmla="*/ 0 60000 65536"/>
                <a:gd name="T9" fmla="*/ 0 w 720"/>
                <a:gd name="T10" fmla="*/ 0 h 768"/>
                <a:gd name="T11" fmla="*/ 720 w 72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768">
                  <a:moveTo>
                    <a:pt x="0" y="0"/>
                  </a:moveTo>
                  <a:lnTo>
                    <a:pt x="624" y="144"/>
                  </a:lnTo>
                  <a:lnTo>
                    <a:pt x="720" y="768"/>
                  </a:lnTo>
                </a:path>
              </a:pathLst>
            </a:custGeom>
            <a:gradFill rotWithShape="0">
              <a:gsLst>
                <a:gs pos="0">
                  <a:srgbClr val="DFEFFF"/>
                </a:gs>
                <a:gs pos="100000">
                  <a:srgbClr val="99CCF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24400" y="3124200"/>
            <a:ext cx="33528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39250" y="1268413"/>
            <a:ext cx="15240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782050" y="33258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0450" y="3173413"/>
            <a:ext cx="8191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941887" y="1884363"/>
            <a:ext cx="46831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3" name="Line 7"/>
          <p:cNvSpPr>
            <a:spLocks noChangeShapeType="1"/>
          </p:cNvSpPr>
          <p:nvPr/>
        </p:nvSpPr>
        <p:spPr bwMode="auto">
          <a:xfrm flipH="1" flipV="1">
            <a:off x="10153650" y="1649413"/>
            <a:ext cx="228600" cy="990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4" name="Line 7"/>
          <p:cNvSpPr>
            <a:spLocks noChangeShapeType="1"/>
          </p:cNvSpPr>
          <p:nvPr/>
        </p:nvSpPr>
        <p:spPr bwMode="auto">
          <a:xfrm>
            <a:off x="10382250" y="2640013"/>
            <a:ext cx="1066800" cy="3810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65" name="Line 7"/>
          <p:cNvSpPr>
            <a:spLocks noChangeShapeType="1"/>
          </p:cNvSpPr>
          <p:nvPr/>
        </p:nvSpPr>
        <p:spPr bwMode="auto">
          <a:xfrm flipH="1">
            <a:off x="9696450" y="2640013"/>
            <a:ext cx="685800" cy="609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3567" name="Picture 3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306050" y="1676400"/>
            <a:ext cx="338138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3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91650" y="2851150"/>
            <a:ext cx="352425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3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96650" y="2667000"/>
            <a:ext cx="352425" cy="2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294841-EA58-6540-B947-20938E1FBC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0251" y="4869499"/>
            <a:ext cx="11381220" cy="955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4A082-2EAB-6746-AC77-10A6707493BB}"/>
              </a:ext>
            </a:extLst>
          </p:cNvPr>
          <p:cNvSpPr txBox="1"/>
          <p:nvPr/>
        </p:nvSpPr>
        <p:spPr>
          <a:xfrm>
            <a:off x="152400" y="632678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activations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160BA8-E5ED-8446-93A9-D6854AC57FED}"/>
              </a:ext>
            </a:extLst>
          </p:cNvPr>
          <p:cNvSpPr txBox="1"/>
          <p:nvPr/>
        </p:nvSpPr>
        <p:spPr>
          <a:xfrm>
            <a:off x="6443821" y="632678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activations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FB3524F8-E0B3-8340-955D-C75B4C522349}"/>
              </a:ext>
            </a:extLst>
          </p:cNvPr>
          <p:cNvSpPr/>
          <p:nvPr/>
        </p:nvSpPr>
        <p:spPr>
          <a:xfrm rot="16200000">
            <a:off x="1032344" y="5229339"/>
            <a:ext cx="297670" cy="175244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B7E6F4D8-AD56-5543-A764-C98B710D187F}"/>
              </a:ext>
            </a:extLst>
          </p:cNvPr>
          <p:cNvSpPr/>
          <p:nvPr/>
        </p:nvSpPr>
        <p:spPr>
          <a:xfrm rot="16200000">
            <a:off x="7141376" y="1508727"/>
            <a:ext cx="254862" cy="923647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4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/>
      <p:bldP spid="5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F0E4-0D07-A447-B53F-F88E4D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105-CD88-8B43-9699-8AAFC3BC5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2184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Maximum likelihood estimation: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B2151-1C3E-ED47-BFCE-EAA4666C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438400"/>
            <a:ext cx="8140700" cy="99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176AA-A9C7-F94C-B7B9-16405F65B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60801"/>
            <a:ext cx="6172200" cy="1446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84752-B84A-814D-AE16-6539E9066210}"/>
              </a:ext>
            </a:extLst>
          </p:cNvPr>
          <p:cNvSpPr txBox="1"/>
          <p:nvPr/>
        </p:nvSpPr>
        <p:spPr>
          <a:xfrm>
            <a:off x="304800" y="6269935"/>
            <a:ext cx="567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= Multi-Class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12122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Optimization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i.e., how do we solve: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88426"/>
            <a:ext cx="8140700" cy="990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117450-979D-4BB2-B5DC-375F3090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0668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General idea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If no neighbors better than current, quit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What’s particularly tricky when hill-climbing for multiclass logistic regression?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Optimization over a continuous space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Infinitely many neighbors!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to do this efficiently?</a:t>
            </a:r>
          </a:p>
        </p:txBody>
      </p:sp>
    </p:spTree>
    <p:extLst>
      <p:ext uri="{BB962C8B-B14F-4D97-AF65-F5344CB8AC3E}">
        <p14:creationId xmlns:p14="http://schemas.microsoft.com/office/powerpoint/2010/main" val="23950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3886201"/>
            <a:ext cx="11379200" cy="2819400"/>
          </a:xfrm>
        </p:spPr>
        <p:txBody>
          <a:bodyPr/>
          <a:lstStyle/>
          <a:p>
            <a:r>
              <a:rPr lang="en-US" dirty="0"/>
              <a:t>Could evaluate			and</a:t>
            </a:r>
          </a:p>
          <a:p>
            <a:pPr lvl="1"/>
            <a:r>
              <a:rPr lang="en-US" dirty="0"/>
              <a:t>Then step in best direction</a:t>
            </a:r>
          </a:p>
          <a:p>
            <a:pPr lvl="2"/>
            <a:endParaRPr lang="en-US" dirty="0"/>
          </a:p>
          <a:p>
            <a:r>
              <a:rPr lang="en-US" dirty="0"/>
              <a:t>Or, evaluate derivative:</a:t>
            </a:r>
          </a:p>
          <a:p>
            <a:pPr lvl="1"/>
            <a:endParaRPr lang="en-US" sz="800" dirty="0"/>
          </a:p>
          <a:p>
            <a:pPr lvl="1"/>
            <a:r>
              <a:rPr lang="en-US" dirty="0"/>
              <a:t>Tells which direction to step into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3429000"/>
            <a:ext cx="7010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581400" y="1371600"/>
            <a:ext cx="0" cy="2209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966" y="3543476"/>
            <a:ext cx="317500" cy="215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19200"/>
            <a:ext cx="685615" cy="362397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81400"/>
            <a:ext cx="356995" cy="216076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>
            <a:off x="5754531" y="2632731"/>
            <a:ext cx="36669" cy="7962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 flipH="1" flipV="1">
            <a:off x="3581400" y="2590800"/>
            <a:ext cx="2173131" cy="4193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38400"/>
            <a:ext cx="788042" cy="34303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21" y="3883404"/>
            <a:ext cx="1508559" cy="374609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95" y="3961912"/>
            <a:ext cx="1192423" cy="296105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34000"/>
            <a:ext cx="5174670" cy="685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198F8C-2C62-664E-9B5B-5A945BACA9F8}"/>
                  </a:ext>
                </a:extLst>
              </p14:cNvPr>
              <p14:cNvContentPartPr/>
              <p14:nvPr/>
            </p14:nvContentPartPr>
            <p14:xfrm>
              <a:off x="2487600" y="1536212"/>
              <a:ext cx="7911000" cy="1599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198F8C-2C62-664E-9B5B-5A945BACA9F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78600" y="1527212"/>
                <a:ext cx="7928640" cy="161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3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Optimization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46157" y="6519448"/>
            <a:ext cx="2178285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 err="1"/>
              <a:t>offconvex.org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010DDF-8BCE-184F-8DBE-8018B9FD73F1}"/>
                  </a:ext>
                </a:extLst>
              </p14:cNvPr>
              <p14:cNvContentPartPr/>
              <p14:nvPr/>
            </p14:nvContentPartPr>
            <p14:xfrm>
              <a:off x="5713560" y="2969372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010DDF-8BCE-184F-8DBE-8018B9FD73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4920" y="2960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699A0B-CF8E-EC4A-A7A0-8D126D41D929}"/>
                  </a:ext>
                </a:extLst>
              </p14:cNvPr>
              <p14:cNvContentPartPr/>
              <p14:nvPr/>
            </p14:nvContentPartPr>
            <p14:xfrm>
              <a:off x="5876640" y="59445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699A0B-CF8E-EC4A-A7A0-8D126D41D9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7640" y="58581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3D7C487-76C7-9D4B-95D4-E720906CD0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75" t="9200" r="33660"/>
          <a:stretch/>
        </p:blipFill>
        <p:spPr>
          <a:xfrm>
            <a:off x="3124200" y="1369767"/>
            <a:ext cx="6209675" cy="51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64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D5CF-928F-E444-8F15-487153C6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Ascent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FE9A0-032E-4A49-B54E-78D599284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023600" cy="4729164"/>
          </a:xfrm>
        </p:spPr>
        <p:txBody>
          <a:bodyPr/>
          <a:lstStyle/>
          <a:p>
            <a:r>
              <a:rPr lang="en-US" sz="2800" dirty="0"/>
              <a:t>Perform update in uphill direction for each coordinate</a:t>
            </a:r>
          </a:p>
          <a:p>
            <a:r>
              <a:rPr lang="en-US" sz="2800" dirty="0"/>
              <a:t>The steeper the slope (i.e. the higher the derivative) the bigger the step for that coordinate</a:t>
            </a:r>
          </a:p>
          <a:p>
            <a:pPr lvl="4"/>
            <a:endParaRPr lang="en-US" sz="600" dirty="0"/>
          </a:p>
          <a:p>
            <a:r>
              <a:rPr lang="en-US" sz="2800" dirty="0"/>
              <a:t>E.g., consider: </a:t>
            </a:r>
          </a:p>
          <a:p>
            <a:pPr lvl="2"/>
            <a:endParaRPr lang="en-US" sz="2000" dirty="0"/>
          </a:p>
          <a:p>
            <a:pPr lvl="2"/>
            <a:r>
              <a:rPr lang="en-US" dirty="0"/>
              <a:t>  Updates:</a:t>
            </a:r>
          </a:p>
          <a:p>
            <a:pPr lvl="2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E52C4-0345-EE42-99F8-6B607D29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040653"/>
            <a:ext cx="1500909" cy="388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E6BB1-4EEA-B04B-94F8-6BB99782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323123"/>
            <a:ext cx="4150639" cy="772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DA974-3857-CC46-A04C-A4109C24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560" y="4301683"/>
            <a:ext cx="4150639" cy="7728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F947A6-C2E1-DF4A-BB48-5148E0F6CBC4}"/>
              </a:ext>
            </a:extLst>
          </p:cNvPr>
          <p:cNvSpPr txBox="1">
            <a:spLocks/>
          </p:cNvSpPr>
          <p:nvPr/>
        </p:nvSpPr>
        <p:spPr bwMode="auto">
          <a:xfrm>
            <a:off x="6408345" y="3840278"/>
            <a:ext cx="5029200" cy="246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sz="2400" kern="0" dirty="0"/>
              <a:t>Updates in vector notation:</a:t>
            </a:r>
          </a:p>
          <a:p>
            <a:pPr lvl="1"/>
            <a:endParaRPr lang="en-US" sz="2400" kern="0" dirty="0"/>
          </a:p>
          <a:p>
            <a:pPr lvl="1"/>
            <a:endParaRPr lang="en-US" sz="2400" kern="0" dirty="0"/>
          </a:p>
          <a:p>
            <a:pPr lvl="1"/>
            <a:endParaRPr lang="en-US" sz="2400" kern="0" dirty="0"/>
          </a:p>
          <a:p>
            <a:pPr marL="457176" lvl="1" indent="0">
              <a:buNone/>
            </a:pPr>
            <a:r>
              <a:rPr lang="en-US" sz="2400" kern="0" dirty="0"/>
              <a:t>	with:</a:t>
            </a:r>
            <a:endParaRPr lang="en-US" sz="20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DEC55-5EE0-084E-909E-944474C06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632052"/>
            <a:ext cx="2888532" cy="320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0FEF9-D237-3B4C-A4A4-C83595184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400" y="5456736"/>
            <a:ext cx="2294022" cy="781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DB8272-6D62-2845-BEF2-B1B77819EB4A}"/>
              </a:ext>
            </a:extLst>
          </p:cNvPr>
          <p:cNvSpPr txBox="1"/>
          <p:nvPr/>
        </p:nvSpPr>
        <p:spPr>
          <a:xfrm>
            <a:off x="10818449" y="5633315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= gradient</a:t>
            </a:r>
          </a:p>
        </p:txBody>
      </p:sp>
    </p:spTree>
    <p:extLst>
      <p:ext uri="{BB962C8B-B14F-4D97-AF65-F5344CB8AC3E}">
        <p14:creationId xmlns:p14="http://schemas.microsoft.com/office/powerpoint/2010/main" val="281129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17601" y="1092201"/>
            <a:ext cx="10058400" cy="4930776"/>
          </a:xfrm>
        </p:spPr>
        <p:txBody>
          <a:bodyPr/>
          <a:lstStyle/>
          <a:p>
            <a:r>
              <a:rPr lang="en-US" sz="2400" dirty="0"/>
              <a:t>Idea: </a:t>
            </a:r>
          </a:p>
          <a:p>
            <a:pPr lvl="1"/>
            <a:r>
              <a:rPr lang="en-US" sz="2400" dirty="0"/>
              <a:t>Start somewhere</a:t>
            </a:r>
          </a:p>
          <a:p>
            <a:pPr lvl="1"/>
            <a:r>
              <a:rPr lang="en-US" sz="2400" dirty="0"/>
              <a:t>Repeat:  Take a step in the gradient direction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Ascent</a:t>
            </a:r>
          </a:p>
        </p:txBody>
      </p:sp>
      <p:pic>
        <p:nvPicPr>
          <p:cNvPr id="8" name="Picture 7" descr="grad_descen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9"/>
          <a:stretch/>
        </p:blipFill>
        <p:spPr>
          <a:xfrm>
            <a:off x="2769405" y="2743200"/>
            <a:ext cx="6069795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43616" y="6539965"/>
            <a:ext cx="2397557" cy="32316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500" dirty="0"/>
              <a:t>Figure source: </a:t>
            </a:r>
            <a:r>
              <a:rPr lang="en-US" sz="1500" dirty="0" err="1"/>
              <a:t>Mathworks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3952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Some (Simplified) Biology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/>
              <a:t>Very loose inspiration: human neurons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56817"/>
            <a:ext cx="5486400" cy="3229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 descr="C:\Users\Dan\Dropbox\Office\CS 188\Ketrina Art\Perceptron\Neur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819400"/>
            <a:ext cx="5403371" cy="20310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Steepest Direction?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200400"/>
            <a:ext cx="11379200" cy="3505200"/>
          </a:xfrm>
        </p:spPr>
        <p:txBody>
          <a:bodyPr/>
          <a:lstStyle/>
          <a:p>
            <a:r>
              <a:rPr lang="en-US" sz="2400" dirty="0"/>
              <a:t>First-Order Taylor Expansion:</a:t>
            </a:r>
          </a:p>
          <a:p>
            <a:endParaRPr lang="en-US" sz="2400" dirty="0"/>
          </a:p>
          <a:p>
            <a:r>
              <a:rPr lang="en-US" sz="2400" dirty="0"/>
              <a:t>Steepest Ascent Direction:</a:t>
            </a:r>
          </a:p>
          <a:p>
            <a:endParaRPr lang="en-US" sz="2400" dirty="0"/>
          </a:p>
          <a:p>
            <a:r>
              <a:rPr lang="en-US" sz="2400" dirty="0"/>
              <a:t>Recall: 			</a:t>
            </a:r>
            <a:r>
              <a:rPr lang="en-US" sz="2400" dirty="0">
                <a:sym typeface="Wingdings"/>
              </a:rPr>
              <a:t></a:t>
            </a:r>
          </a:p>
          <a:p>
            <a:endParaRPr lang="en-US" sz="2400" dirty="0">
              <a:sym typeface="Wingdings"/>
            </a:endParaRPr>
          </a:p>
          <a:p>
            <a:r>
              <a:rPr lang="en-US" sz="2400" dirty="0">
                <a:sym typeface="Wingdings"/>
              </a:rPr>
              <a:t>Hence, solution: </a:t>
            </a:r>
            <a:endParaRPr lang="en-US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98" y="3160677"/>
            <a:ext cx="4146302" cy="573123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402" y="5736334"/>
            <a:ext cx="1387692" cy="808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E2821-7087-354C-BA67-051DC196866F}"/>
              </a:ext>
            </a:extLst>
          </p:cNvPr>
          <p:cNvSpPr txBox="1"/>
          <p:nvPr/>
        </p:nvSpPr>
        <p:spPr>
          <a:xfrm>
            <a:off x="5315565" y="5848290"/>
            <a:ext cx="4361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direction = steepest direction!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568C5-E754-344A-8E6B-DC29830A2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365" y="1729845"/>
            <a:ext cx="42799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F90CD-52CB-EA43-B41E-1CF26D638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370" y="3992205"/>
            <a:ext cx="3471841" cy="50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586EA5-0916-B74B-BEF3-DD3F4E004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750" y="5805787"/>
            <a:ext cx="1304725" cy="5950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8E2B1E-92A9-7F44-A70A-291678C61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6384" y="4894973"/>
            <a:ext cx="1206513" cy="5914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2BFBDD-8039-D54A-9645-96FF794D9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8159" y="4953000"/>
            <a:ext cx="1561368" cy="5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in n dimensions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72111"/>
            <a:ext cx="2489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80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Procedure: Gradient Ascent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3400" y="1625601"/>
            <a:ext cx="5994400" cy="2260599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8800"/>
            <a:ext cx="317500" cy="2159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066800" y="4419600"/>
            <a:ext cx="10744200" cy="22605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    : learning rate --- tweaking parameter that needs to be chosen carefully</a:t>
            </a:r>
          </a:p>
          <a:p>
            <a:r>
              <a:rPr lang="en-US" dirty="0"/>
              <a:t>How? Try multiple choices</a:t>
            </a:r>
          </a:p>
          <a:p>
            <a:pPr lvl="1"/>
            <a:r>
              <a:rPr lang="en-US" dirty="0"/>
              <a:t>Crude rule of thumb: update changes       about 0.1 – 1 %</a:t>
            </a:r>
          </a:p>
          <a:p>
            <a:pPr lvl="1"/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59" y="4641550"/>
            <a:ext cx="279400" cy="215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6248400"/>
            <a:ext cx="317500" cy="21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FD6A00-8240-2646-86E9-426A92ED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50" y="2971800"/>
            <a:ext cx="3924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Batch Gradient Ascent on the Log Likelihood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64" y="1371600"/>
            <a:ext cx="7400636" cy="900545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1F2E8DF6-60AE-A94D-A2B7-30DBD07589A5}"/>
              </a:ext>
            </a:extLst>
          </p:cNvPr>
          <p:cNvSpPr/>
          <p:nvPr/>
        </p:nvSpPr>
        <p:spPr>
          <a:xfrm rot="16200000">
            <a:off x="7901160" y="549535"/>
            <a:ext cx="342900" cy="395321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27340-688C-BB47-8E82-C439C992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920908"/>
            <a:ext cx="889000" cy="469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D1863-7187-9F45-855D-460B7F96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400" y="3962400"/>
            <a:ext cx="6324600" cy="2260599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69FB3E6-3B02-3448-91B5-5A8CA39D0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114800"/>
            <a:ext cx="317500" cy="21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B085D-3AB2-A140-89C4-7EF927B3E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574" y="5275547"/>
            <a:ext cx="5429226" cy="7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D198-B257-DA43-941C-D081D749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gradient ascent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69642-DAE8-9349-80F4-FC215D09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92053"/>
            <a:ext cx="4800600" cy="1124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759902-A3E0-0847-81AC-25EDEA43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47800"/>
            <a:ext cx="5429226" cy="7442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72C8EA-F6C3-3D4E-84A6-B13D1B9FD096}"/>
              </a:ext>
            </a:extLst>
          </p:cNvPr>
          <p:cNvSpPr txBox="1"/>
          <p:nvPr/>
        </p:nvSpPr>
        <p:spPr>
          <a:xfrm>
            <a:off x="966355" y="411998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adds f to the correct class weights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9A426-63BF-B740-A734-AEAED8ED654A}"/>
              </a:ext>
            </a:extLst>
          </p:cNvPr>
          <p:cNvSpPr txBox="1"/>
          <p:nvPr/>
        </p:nvSpPr>
        <p:spPr>
          <a:xfrm>
            <a:off x="3314700" y="503319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y’ weights: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164B4-E59A-904D-A437-C0A54D3E3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756" y="3541121"/>
            <a:ext cx="4991100" cy="813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045937-F7BF-2A4A-94E6-85E8056DD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901" y="4989731"/>
            <a:ext cx="2914650" cy="590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0BC9BC-773F-F94F-9781-DF6117EFE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901" y="5794472"/>
            <a:ext cx="1809397" cy="266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20CB25-297A-674E-8D61-27FAA1195740}"/>
              </a:ext>
            </a:extLst>
          </p:cNvPr>
          <p:cNvSpPr txBox="1"/>
          <p:nvPr/>
        </p:nvSpPr>
        <p:spPr>
          <a:xfrm>
            <a:off x="6918654" y="5564972"/>
            <a:ext cx="476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subtracts f from y’ weights in proportion to the probability current weights give to y’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210F8B-7914-D842-A34D-CBB71FC98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300" y="4416104"/>
            <a:ext cx="3676650" cy="4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7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Stochastic Gradient Ascent on the Log Likelihood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64" y="1371600"/>
            <a:ext cx="7400636" cy="90054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D1863-7187-9F45-855D-460B7F96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3657600"/>
            <a:ext cx="6629400" cy="2514600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r>
              <a:rPr lang="is-IS" sz="2400" dirty="0">
                <a:latin typeface="Courier" pitchFamily="2" charset="0"/>
              </a:rPr>
              <a:t>pick random j</a:t>
            </a:r>
          </a:p>
          <a:p>
            <a:pPr lvl="1"/>
            <a:endParaRPr lang="en-US" sz="2400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69FB3E6-3B02-3448-91B5-5A8CA39D0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32" y="3842327"/>
            <a:ext cx="288636" cy="196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A7CCA-32DB-C241-BECB-F5EDB051C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5339877"/>
            <a:ext cx="5436859" cy="451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4DD82-AD13-E043-B4EE-872F14DB2407}"/>
              </a:ext>
            </a:extLst>
          </p:cNvPr>
          <p:cNvSpPr txBox="1"/>
          <p:nvPr/>
        </p:nvSpPr>
        <p:spPr>
          <a:xfrm>
            <a:off x="1600200" y="2514600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once gradient on one training example has been computed, might as well incorporate before computing next one</a:t>
            </a:r>
          </a:p>
        </p:txBody>
      </p:sp>
    </p:spTree>
    <p:extLst>
      <p:ext uri="{BB962C8B-B14F-4D97-AF65-F5344CB8AC3E}">
        <p14:creationId xmlns:p14="http://schemas.microsoft.com/office/powerpoint/2010/main" val="29824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Mini-Batch Gradient Ascent on the Log Likelihood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7EC3-8F05-D540-A418-4BADC05A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364" y="1371600"/>
            <a:ext cx="7400636" cy="90054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9D1863-7187-9F45-855D-460B7F961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3657600"/>
            <a:ext cx="8763000" cy="2514600"/>
          </a:xfrm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en-US" sz="2800" dirty="0" err="1">
                <a:latin typeface="Courier" pitchFamily="2" charset="0"/>
              </a:rPr>
              <a:t>init</a:t>
            </a:r>
            <a:r>
              <a:rPr lang="en-US" sz="2800" dirty="0">
                <a:latin typeface="Courier" pitchFamily="2" charset="0"/>
              </a:rPr>
              <a:t> </a:t>
            </a:r>
          </a:p>
          <a:p>
            <a:r>
              <a:rPr lang="en-US" sz="2800" dirty="0">
                <a:latin typeface="Courier" pitchFamily="2" charset="0"/>
              </a:rPr>
              <a:t>for </a:t>
            </a:r>
            <a:r>
              <a:rPr lang="en-US" sz="2800" dirty="0" err="1">
                <a:latin typeface="Courier" pitchFamily="2" charset="0"/>
              </a:rPr>
              <a:t>iter</a:t>
            </a:r>
            <a:r>
              <a:rPr lang="en-US" sz="2800" dirty="0">
                <a:latin typeface="Courier" pitchFamily="2" charset="0"/>
              </a:rPr>
              <a:t> = 1, 2, </a:t>
            </a:r>
            <a:r>
              <a:rPr lang="is-IS" sz="2800" dirty="0">
                <a:latin typeface="Courier" pitchFamily="2" charset="0"/>
              </a:rPr>
              <a:t>…</a:t>
            </a:r>
          </a:p>
          <a:p>
            <a:pPr lvl="1"/>
            <a:r>
              <a:rPr lang="is-IS" sz="2400" dirty="0">
                <a:latin typeface="Courier" pitchFamily="2" charset="0"/>
              </a:rPr>
              <a:t>pick random subset of training examples J</a:t>
            </a:r>
          </a:p>
          <a:p>
            <a:pPr lvl="1"/>
            <a:endParaRPr lang="en-US" sz="2400" dirty="0"/>
          </a:p>
        </p:txBody>
      </p:sp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369FB3E6-3B02-3448-91B5-5A8CA39D0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32" y="3842327"/>
            <a:ext cx="288636" cy="196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4DD82-AD13-E043-B4EE-872F14DB2407}"/>
              </a:ext>
            </a:extLst>
          </p:cNvPr>
          <p:cNvSpPr txBox="1"/>
          <p:nvPr/>
        </p:nvSpPr>
        <p:spPr>
          <a:xfrm>
            <a:off x="1600200" y="2514600"/>
            <a:ext cx="929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gradient over small set of training examples (=mini-batch) can be computed in parallel, might as well do that instead of a single one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7F8AD-0D2C-C449-BAD2-CEA914E09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24" y="5257800"/>
            <a:ext cx="5486476" cy="7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7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3218-AF12-B84B-9173-EA96ED27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r>
              <a:rPr lang="en-US" dirty="0"/>
              <a:t>= special case of neural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3A5720-5954-FF44-86F2-64DBD510BFDF}"/>
              </a:ext>
            </a:extLst>
          </p:cNvPr>
          <p:cNvSpPr/>
          <p:nvPr/>
        </p:nvSpPr>
        <p:spPr>
          <a:xfrm>
            <a:off x="4702432" y="271780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E87EE-69BD-EB48-9DD5-DA170DA4F94D}"/>
              </a:ext>
            </a:extLst>
          </p:cNvPr>
          <p:cNvSpPr/>
          <p:nvPr/>
        </p:nvSpPr>
        <p:spPr>
          <a:xfrm>
            <a:off x="4702432" y="36091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62234-C440-9646-8C45-15CF6D9DD208}"/>
              </a:ext>
            </a:extLst>
          </p:cNvPr>
          <p:cNvSpPr/>
          <p:nvPr/>
        </p:nvSpPr>
        <p:spPr>
          <a:xfrm>
            <a:off x="4702432" y="44981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5949CF-19FB-1D42-BE49-C1BB158B76B2}"/>
              </a:ext>
            </a:extLst>
          </p:cNvPr>
          <p:cNvSpPr/>
          <p:nvPr/>
        </p:nvSpPr>
        <p:spPr>
          <a:xfrm>
            <a:off x="2645032" y="2286000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EBA67D-7088-8F47-A94A-49D9EFD08CFB}"/>
              </a:ext>
            </a:extLst>
          </p:cNvPr>
          <p:cNvSpPr/>
          <p:nvPr/>
        </p:nvSpPr>
        <p:spPr>
          <a:xfrm>
            <a:off x="2645032" y="3022599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EF69C-9711-1844-9BC8-DCFD043A9A0B}"/>
              </a:ext>
            </a:extLst>
          </p:cNvPr>
          <p:cNvSpPr/>
          <p:nvPr/>
        </p:nvSpPr>
        <p:spPr>
          <a:xfrm>
            <a:off x="2645032" y="375919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393A65-A87E-1F41-AD61-11E9C632BB3B}"/>
              </a:ext>
            </a:extLst>
          </p:cNvPr>
          <p:cNvSpPr/>
          <p:nvPr/>
        </p:nvSpPr>
        <p:spPr>
          <a:xfrm>
            <a:off x="2645032" y="5107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2AD92-0C8E-3E4A-BE55-152C758BDA6F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3254632" y="2590800"/>
            <a:ext cx="1447800" cy="431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660CD-F8DF-EE46-B5C2-696E0390DD09}"/>
              </a:ext>
            </a:extLst>
          </p:cNvPr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BF4D5-EB5F-364C-865E-88B171A8012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3254632" y="2590800"/>
            <a:ext cx="1447800" cy="22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4FB15-66A0-344C-9012-B54F0E0EA9C5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>
            <a:off x="3254632" y="3327399"/>
            <a:ext cx="1447800" cy="1475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7D91-D32E-9C4E-A158-6624CCE367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54632" y="4063998"/>
            <a:ext cx="1447800" cy="7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0709B-07A7-4140-BC26-0FE413669EAC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3254632" y="4802984"/>
            <a:ext cx="14478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4526FC-59B9-1D43-A928-3AE96BD3E3E3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3254632" y="2590800"/>
            <a:ext cx="1447800" cy="132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053426-5F80-F045-B572-E86C7C3630A4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3254632" y="3913983"/>
            <a:ext cx="1447800" cy="15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353CD-9070-5141-A6EA-B8AF432B6F9A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 flipV="1">
            <a:off x="3254632" y="3022603"/>
            <a:ext cx="1447800" cy="104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8A068-D7D8-3548-B1A8-918E436445B5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3254632" y="3022603"/>
            <a:ext cx="1447800" cy="30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73F45-26B0-9445-AB5D-969B9759967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3254632" y="3327399"/>
            <a:ext cx="1447800" cy="58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0B7433-4A04-4B4D-B0B8-7F8D96C47B0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254632" y="3913983"/>
            <a:ext cx="1447800" cy="149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5117D-CF3A-5C47-9B55-26A495F20C2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3254632" y="3022603"/>
            <a:ext cx="1447800" cy="238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49AFAAF-6B45-4143-B9C8-B1497848ED93}"/>
              </a:ext>
            </a:extLst>
          </p:cNvPr>
          <p:cNvSpPr/>
          <p:nvPr/>
        </p:nvSpPr>
        <p:spPr>
          <a:xfrm>
            <a:off x="5751177" y="2464991"/>
            <a:ext cx="399055" cy="2897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FB1BB8-62CF-1946-9AAA-C5CC0111225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312032" y="302260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B00FCE-948B-D04E-995A-4E7BCF24FFA4}"/>
              </a:ext>
            </a:extLst>
          </p:cNvPr>
          <p:cNvCxnSpPr>
            <a:cxnSpLocks/>
            <a:stCxn id="5" idx="6"/>
            <a:endCxn id="47" idx="1"/>
          </p:cNvCxnSpPr>
          <p:nvPr/>
        </p:nvCxnSpPr>
        <p:spPr>
          <a:xfrm>
            <a:off x="5312032" y="391398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3B8BE-BF9B-464D-AA23-19734243F6C4}"/>
              </a:ext>
            </a:extLst>
          </p:cNvPr>
          <p:cNvCxnSpPr>
            <a:cxnSpLocks/>
          </p:cNvCxnSpPr>
          <p:nvPr/>
        </p:nvCxnSpPr>
        <p:spPr>
          <a:xfrm>
            <a:off x="5312032" y="4773915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A89556-5068-A441-9CAC-271C20C5D8C3}"/>
              </a:ext>
            </a:extLst>
          </p:cNvPr>
          <p:cNvCxnSpPr>
            <a:cxnSpLocks/>
          </p:cNvCxnSpPr>
          <p:nvPr/>
        </p:nvCxnSpPr>
        <p:spPr>
          <a:xfrm>
            <a:off x="6150232" y="304426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0DC496-EF5A-DB4D-99ED-6CDCD593A420}"/>
              </a:ext>
            </a:extLst>
          </p:cNvPr>
          <p:cNvCxnSpPr>
            <a:cxnSpLocks/>
          </p:cNvCxnSpPr>
          <p:nvPr/>
        </p:nvCxnSpPr>
        <p:spPr>
          <a:xfrm>
            <a:off x="6150232" y="393564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B78201-4F0B-4C44-9A9C-5BC367C357C7}"/>
              </a:ext>
            </a:extLst>
          </p:cNvPr>
          <p:cNvCxnSpPr>
            <a:cxnSpLocks/>
          </p:cNvCxnSpPr>
          <p:nvPr/>
        </p:nvCxnSpPr>
        <p:spPr>
          <a:xfrm>
            <a:off x="6150232" y="4795579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B9F4C8-49AC-BE4D-B127-F825536060AF}"/>
              </a:ext>
            </a:extLst>
          </p:cNvPr>
          <p:cNvSpPr txBox="1"/>
          <p:nvPr/>
        </p:nvSpPr>
        <p:spPr>
          <a:xfrm>
            <a:off x="5801670" y="2820472"/>
            <a:ext cx="252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softmax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7743EB1-5D6F-4647-9F8C-F124A3C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988" y="2794701"/>
            <a:ext cx="2375244" cy="4147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8E462E5-C4B1-CB4A-824E-C8AC6F2C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32" y="3700075"/>
            <a:ext cx="2375244" cy="4147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0F6A915-63C2-B84F-B65F-CEB927BC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032" y="4545816"/>
            <a:ext cx="2612768" cy="45619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CCD27E8-5F79-914C-BF8C-E75A58A64CC2}"/>
              </a:ext>
            </a:extLst>
          </p:cNvPr>
          <p:cNvSpPr txBox="1"/>
          <p:nvPr/>
        </p:nvSpPr>
        <p:spPr>
          <a:xfrm>
            <a:off x="2743200" y="457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77072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= Also learn the features!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3A5720-5954-FF44-86F2-64DBD510BFDF}"/>
              </a:ext>
            </a:extLst>
          </p:cNvPr>
          <p:cNvSpPr/>
          <p:nvPr/>
        </p:nvSpPr>
        <p:spPr>
          <a:xfrm>
            <a:off x="4702432" y="271780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E87EE-69BD-EB48-9DD5-DA170DA4F94D}"/>
              </a:ext>
            </a:extLst>
          </p:cNvPr>
          <p:cNvSpPr/>
          <p:nvPr/>
        </p:nvSpPr>
        <p:spPr>
          <a:xfrm>
            <a:off x="4702432" y="36091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62234-C440-9646-8C45-15CF6D9DD208}"/>
              </a:ext>
            </a:extLst>
          </p:cNvPr>
          <p:cNvSpPr/>
          <p:nvPr/>
        </p:nvSpPr>
        <p:spPr>
          <a:xfrm>
            <a:off x="4702432" y="44981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5949CF-19FB-1D42-BE49-C1BB158B76B2}"/>
              </a:ext>
            </a:extLst>
          </p:cNvPr>
          <p:cNvSpPr/>
          <p:nvPr/>
        </p:nvSpPr>
        <p:spPr>
          <a:xfrm>
            <a:off x="2645032" y="2286000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EBA67D-7088-8F47-A94A-49D9EFD08CFB}"/>
              </a:ext>
            </a:extLst>
          </p:cNvPr>
          <p:cNvSpPr/>
          <p:nvPr/>
        </p:nvSpPr>
        <p:spPr>
          <a:xfrm>
            <a:off x="2645032" y="3022599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EF69C-9711-1844-9BC8-DCFD043A9A0B}"/>
              </a:ext>
            </a:extLst>
          </p:cNvPr>
          <p:cNvSpPr/>
          <p:nvPr/>
        </p:nvSpPr>
        <p:spPr>
          <a:xfrm>
            <a:off x="2645032" y="375919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393A65-A87E-1F41-AD61-11E9C632BB3B}"/>
              </a:ext>
            </a:extLst>
          </p:cNvPr>
          <p:cNvSpPr/>
          <p:nvPr/>
        </p:nvSpPr>
        <p:spPr>
          <a:xfrm>
            <a:off x="2645032" y="5107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2AD92-0C8E-3E4A-BE55-152C758BDA6F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3254632" y="2590800"/>
            <a:ext cx="1447800" cy="431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660CD-F8DF-EE46-B5C2-696E0390DD09}"/>
              </a:ext>
            </a:extLst>
          </p:cNvPr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BF4D5-EB5F-364C-865E-88B171A8012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3254632" y="2590800"/>
            <a:ext cx="1447800" cy="22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4FB15-66A0-344C-9012-B54F0E0EA9C5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>
            <a:off x="3254632" y="3327399"/>
            <a:ext cx="1447800" cy="1475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7D91-D32E-9C4E-A158-6624CCE367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254632" y="4063998"/>
            <a:ext cx="1447800" cy="7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0709B-07A7-4140-BC26-0FE413669EAC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3254632" y="4802984"/>
            <a:ext cx="14478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4526FC-59B9-1D43-A928-3AE96BD3E3E3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3254632" y="2590800"/>
            <a:ext cx="1447800" cy="132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053426-5F80-F045-B572-E86C7C3630A4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3254632" y="3913983"/>
            <a:ext cx="1447800" cy="15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353CD-9070-5141-A6EA-B8AF432B6F9A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 flipV="1">
            <a:off x="3254632" y="3022603"/>
            <a:ext cx="1447800" cy="104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8A068-D7D8-3548-B1A8-918E436445B5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3254632" y="3022603"/>
            <a:ext cx="1447800" cy="30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73F45-26B0-9445-AB5D-969B9759967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3254632" y="3327399"/>
            <a:ext cx="1447800" cy="58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0B7433-4A04-4B4D-B0B8-7F8D96C47B0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254632" y="3913983"/>
            <a:ext cx="1447800" cy="149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5117D-CF3A-5C47-9B55-26A495F20C2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3254632" y="3022603"/>
            <a:ext cx="1447800" cy="238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49AFAAF-6B45-4143-B9C8-B1497848ED93}"/>
              </a:ext>
            </a:extLst>
          </p:cNvPr>
          <p:cNvSpPr/>
          <p:nvPr/>
        </p:nvSpPr>
        <p:spPr>
          <a:xfrm>
            <a:off x="5751177" y="2464991"/>
            <a:ext cx="399055" cy="2897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FB1BB8-62CF-1946-9AAA-C5CC0111225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5312032" y="302260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B00FCE-948B-D04E-995A-4E7BCF24FFA4}"/>
              </a:ext>
            </a:extLst>
          </p:cNvPr>
          <p:cNvCxnSpPr>
            <a:cxnSpLocks/>
            <a:stCxn id="5" idx="6"/>
            <a:endCxn id="47" idx="1"/>
          </p:cNvCxnSpPr>
          <p:nvPr/>
        </p:nvCxnSpPr>
        <p:spPr>
          <a:xfrm>
            <a:off x="5312032" y="391398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3B8BE-BF9B-464D-AA23-19734243F6C4}"/>
              </a:ext>
            </a:extLst>
          </p:cNvPr>
          <p:cNvCxnSpPr>
            <a:cxnSpLocks/>
          </p:cNvCxnSpPr>
          <p:nvPr/>
        </p:nvCxnSpPr>
        <p:spPr>
          <a:xfrm>
            <a:off x="5312032" y="4773915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A89556-5068-A441-9CAC-271C20C5D8C3}"/>
              </a:ext>
            </a:extLst>
          </p:cNvPr>
          <p:cNvCxnSpPr>
            <a:cxnSpLocks/>
          </p:cNvCxnSpPr>
          <p:nvPr/>
        </p:nvCxnSpPr>
        <p:spPr>
          <a:xfrm>
            <a:off x="6150232" y="304426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0DC496-EF5A-DB4D-99ED-6CDCD593A420}"/>
              </a:ext>
            </a:extLst>
          </p:cNvPr>
          <p:cNvCxnSpPr>
            <a:cxnSpLocks/>
          </p:cNvCxnSpPr>
          <p:nvPr/>
        </p:nvCxnSpPr>
        <p:spPr>
          <a:xfrm>
            <a:off x="6150232" y="393564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B78201-4F0B-4C44-9A9C-5BC367C357C7}"/>
              </a:ext>
            </a:extLst>
          </p:cNvPr>
          <p:cNvCxnSpPr>
            <a:cxnSpLocks/>
          </p:cNvCxnSpPr>
          <p:nvPr/>
        </p:nvCxnSpPr>
        <p:spPr>
          <a:xfrm>
            <a:off x="6150232" y="4795579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B9F4C8-49AC-BE4D-B127-F825536060AF}"/>
              </a:ext>
            </a:extLst>
          </p:cNvPr>
          <p:cNvSpPr txBox="1"/>
          <p:nvPr/>
        </p:nvSpPr>
        <p:spPr>
          <a:xfrm>
            <a:off x="5801670" y="2820472"/>
            <a:ext cx="252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softmax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7743EB1-5D6F-4647-9F8C-F124A3C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988" y="2794701"/>
            <a:ext cx="2375244" cy="4147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8E462E5-C4B1-CB4A-824E-C8AC6F2C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032" y="3700075"/>
            <a:ext cx="2375244" cy="4147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0F6A915-63C2-B84F-B65F-CEB927BC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032" y="4545816"/>
            <a:ext cx="2612768" cy="45619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68DF3AB-456B-3447-A890-4CF3D0C6D2F5}"/>
              </a:ext>
            </a:extLst>
          </p:cNvPr>
          <p:cNvSpPr txBox="1"/>
          <p:nvPr/>
        </p:nvSpPr>
        <p:spPr>
          <a:xfrm>
            <a:off x="2743200" y="457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87377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= Also learn the features!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3A5720-5954-FF44-86F2-64DBD510BFDF}"/>
              </a:ext>
            </a:extLst>
          </p:cNvPr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E87EE-69BD-EB48-9DD5-DA170DA4F94D}"/>
              </a:ext>
            </a:extLst>
          </p:cNvPr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62234-C440-9646-8C45-15CF6D9DD208}"/>
              </a:ext>
            </a:extLst>
          </p:cNvPr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5949CF-19FB-1D42-BE49-C1BB158B76B2}"/>
              </a:ext>
            </a:extLst>
          </p:cNvPr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EBA67D-7088-8F47-A94A-49D9EFD08CFB}"/>
              </a:ext>
            </a:extLst>
          </p:cNvPr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EF69C-9711-1844-9BC8-DCFD043A9A0B}"/>
              </a:ext>
            </a:extLst>
          </p:cNvPr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393A65-A87E-1F41-AD61-11E9C632BB3B}"/>
              </a:ext>
            </a:extLst>
          </p:cNvPr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1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2AD92-0C8E-3E4A-BE55-152C758BDA6F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7674232" y="1983584"/>
            <a:ext cx="1447800" cy="431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660CD-F8DF-EE46-B5C2-696E0390DD09}"/>
              </a:ext>
            </a:extLst>
          </p:cNvPr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BF4D5-EB5F-364C-865E-88B171A8012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7674232" y="1983584"/>
            <a:ext cx="1447800" cy="22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4FB15-66A0-344C-9012-B54F0E0EA9C5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>
            <a:off x="7674232" y="2720183"/>
            <a:ext cx="1447800" cy="1475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7D91-D32E-9C4E-A158-6624CCE367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674232" y="3456782"/>
            <a:ext cx="1447800" cy="7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0709B-07A7-4140-BC26-0FE413669EAC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7674232" y="4195768"/>
            <a:ext cx="14478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4526FC-59B9-1D43-A928-3AE96BD3E3E3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7674232" y="1983584"/>
            <a:ext cx="1447800" cy="132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053426-5F80-F045-B572-E86C7C3630A4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7674232" y="3306767"/>
            <a:ext cx="1447800" cy="15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353CD-9070-5141-A6EA-B8AF432B6F9A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 flipV="1">
            <a:off x="7674232" y="2415387"/>
            <a:ext cx="1447800" cy="104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8A068-D7D8-3548-B1A8-918E436445B5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7674232" y="2415387"/>
            <a:ext cx="1447800" cy="30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73F45-26B0-9445-AB5D-969B9759967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674232" y="2720183"/>
            <a:ext cx="1447800" cy="58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0B7433-4A04-4B4D-B0B8-7F8D96C47B0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7674232" y="3306767"/>
            <a:ext cx="1447800" cy="149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5117D-CF3A-5C47-9B55-26A495F20C2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7674232" y="2415387"/>
            <a:ext cx="1447800" cy="238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49AFAAF-6B45-4143-B9C8-B1497848ED93}"/>
              </a:ext>
            </a:extLst>
          </p:cNvPr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FB1BB8-62CF-1946-9AAA-C5CC0111225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731632" y="241538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B00FCE-948B-D04E-995A-4E7BCF24FFA4}"/>
              </a:ext>
            </a:extLst>
          </p:cNvPr>
          <p:cNvCxnSpPr>
            <a:cxnSpLocks/>
            <a:stCxn id="5" idx="6"/>
            <a:endCxn id="47" idx="1"/>
          </p:cNvCxnSpPr>
          <p:nvPr/>
        </p:nvCxnSpPr>
        <p:spPr>
          <a:xfrm>
            <a:off x="9731632" y="330676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3B8BE-BF9B-464D-AA23-19734243F6C4}"/>
              </a:ext>
            </a:extLst>
          </p:cNvPr>
          <p:cNvCxnSpPr>
            <a:cxnSpLocks/>
          </p:cNvCxnSpPr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A89556-5068-A441-9CAC-271C20C5D8C3}"/>
              </a:ext>
            </a:extLst>
          </p:cNvPr>
          <p:cNvCxnSpPr>
            <a:cxnSpLocks/>
          </p:cNvCxnSpPr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0DC496-EF5A-DB4D-99ED-6CDCD593A420}"/>
              </a:ext>
            </a:extLst>
          </p:cNvPr>
          <p:cNvCxnSpPr>
            <a:cxnSpLocks/>
          </p:cNvCxnSpPr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B78201-4F0B-4C44-9A9C-5BC367C357C7}"/>
              </a:ext>
            </a:extLst>
          </p:cNvPr>
          <p:cNvCxnSpPr>
            <a:cxnSpLocks/>
          </p:cNvCxnSpPr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B9F4C8-49AC-BE4D-B127-F825536060AF}"/>
              </a:ext>
            </a:extLst>
          </p:cNvPr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softmax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7743EB1-5D6F-4647-9F8C-F124A3C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588" y="2187485"/>
            <a:ext cx="2375244" cy="4147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8E462E5-C4B1-CB4A-824E-C8AC6F2C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632" y="3092859"/>
            <a:ext cx="2375244" cy="4147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0F6A915-63C2-B84F-B65F-CEB927BC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632" y="3938600"/>
            <a:ext cx="2612768" cy="4561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A01153-3F7F-6644-BFE2-8694D89285D8}"/>
              </a:ext>
            </a:extLst>
          </p:cNvPr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0A9A8E-1F14-F24F-898C-6D4E29D54C25}"/>
              </a:ext>
            </a:extLst>
          </p:cNvPr>
          <p:cNvSpPr/>
          <p:nvPr/>
        </p:nvSpPr>
        <p:spPr>
          <a:xfrm>
            <a:off x="1524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441AF3-4700-4D4C-97A4-94A70A289E05}"/>
              </a:ext>
            </a:extLst>
          </p:cNvPr>
          <p:cNvSpPr/>
          <p:nvPr/>
        </p:nvSpPr>
        <p:spPr>
          <a:xfrm>
            <a:off x="1524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768360-3B88-7D40-BC4A-C666016E741C}"/>
              </a:ext>
            </a:extLst>
          </p:cNvPr>
          <p:cNvSpPr/>
          <p:nvPr/>
        </p:nvSpPr>
        <p:spPr>
          <a:xfrm>
            <a:off x="1524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75CDD4-D652-D247-9B4F-692752AF7464}"/>
              </a:ext>
            </a:extLst>
          </p:cNvPr>
          <p:cNvSpPr/>
          <p:nvPr/>
        </p:nvSpPr>
        <p:spPr>
          <a:xfrm>
            <a:off x="1524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E444B7-D5A5-4846-A1AE-7044E3638EF1}"/>
              </a:ext>
            </a:extLst>
          </p:cNvPr>
          <p:cNvSpPr txBox="1"/>
          <p:nvPr/>
        </p:nvSpPr>
        <p:spPr>
          <a:xfrm>
            <a:off x="2286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12EB48-A487-3441-B5C9-9F27DB460D30}"/>
              </a:ext>
            </a:extLst>
          </p:cNvPr>
          <p:cNvSpPr/>
          <p:nvPr/>
        </p:nvSpPr>
        <p:spPr>
          <a:xfrm>
            <a:off x="1828800" y="1676400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49EC0A3-2056-044A-AE2F-C88F186B5C62}"/>
              </a:ext>
            </a:extLst>
          </p:cNvPr>
          <p:cNvSpPr/>
          <p:nvPr/>
        </p:nvSpPr>
        <p:spPr>
          <a:xfrm>
            <a:off x="1828800" y="2412999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AF0B3B4-206D-6940-908E-B8F44CC68A39}"/>
              </a:ext>
            </a:extLst>
          </p:cNvPr>
          <p:cNvSpPr/>
          <p:nvPr/>
        </p:nvSpPr>
        <p:spPr>
          <a:xfrm>
            <a:off x="1828800" y="314959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B0079F-C22D-F447-8748-DD4429427D40}"/>
              </a:ext>
            </a:extLst>
          </p:cNvPr>
          <p:cNvSpPr/>
          <p:nvPr/>
        </p:nvSpPr>
        <p:spPr>
          <a:xfrm>
            <a:off x="1828800" y="44981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A79B31-1D20-1E44-A15E-1EC23742DAD1}"/>
              </a:ext>
            </a:extLst>
          </p:cNvPr>
          <p:cNvSpPr txBox="1"/>
          <p:nvPr/>
        </p:nvSpPr>
        <p:spPr>
          <a:xfrm>
            <a:off x="1905000" y="38978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BD58D6-B6E6-264F-A75C-917629177410}"/>
              </a:ext>
            </a:extLst>
          </p:cNvPr>
          <p:cNvSpPr/>
          <p:nvPr/>
        </p:nvSpPr>
        <p:spPr>
          <a:xfrm>
            <a:off x="3505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291ED56-EAB4-6444-8B34-63672FF754B6}"/>
              </a:ext>
            </a:extLst>
          </p:cNvPr>
          <p:cNvSpPr/>
          <p:nvPr/>
        </p:nvSpPr>
        <p:spPr>
          <a:xfrm>
            <a:off x="3505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B686E79-56CA-AD42-8459-398310976342}"/>
              </a:ext>
            </a:extLst>
          </p:cNvPr>
          <p:cNvSpPr/>
          <p:nvPr/>
        </p:nvSpPr>
        <p:spPr>
          <a:xfrm>
            <a:off x="3505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1E9E4E-A9F7-0046-A54F-E1C074D731BA}"/>
              </a:ext>
            </a:extLst>
          </p:cNvPr>
          <p:cNvSpPr/>
          <p:nvPr/>
        </p:nvSpPr>
        <p:spPr>
          <a:xfrm>
            <a:off x="3505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D06C78-41F4-464E-AF0E-1248CC676A5A}"/>
              </a:ext>
            </a:extLst>
          </p:cNvPr>
          <p:cNvSpPr txBox="1"/>
          <p:nvPr/>
        </p:nvSpPr>
        <p:spPr>
          <a:xfrm>
            <a:off x="35814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100046-20AD-764A-98C6-15CD85DD0A91}"/>
              </a:ext>
            </a:extLst>
          </p:cNvPr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C1FE6E-11B8-5943-A4D8-29C373D9E851}"/>
              </a:ext>
            </a:extLst>
          </p:cNvPr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1BD88F-8F49-D444-92C8-C752211BAEAA}"/>
              </a:ext>
            </a:extLst>
          </p:cNvPr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9F6B768-DCB7-E94B-8EA6-B6D07998F922}"/>
              </a:ext>
            </a:extLst>
          </p:cNvPr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B86C79-4210-9543-83E6-0D045AD38EF0}"/>
              </a:ext>
            </a:extLst>
          </p:cNvPr>
          <p:cNvSpPr txBox="1"/>
          <p:nvPr/>
        </p:nvSpPr>
        <p:spPr>
          <a:xfrm>
            <a:off x="54864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CF439-C5E4-9649-8385-752CE3555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422" y="1791880"/>
            <a:ext cx="372778" cy="3441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04483-3165-034C-BE0B-15F0A4D7A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211" y="2530866"/>
            <a:ext cx="372778" cy="344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0BE36-B407-0D44-8AF7-EB6CFBA76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179" y="3300221"/>
            <a:ext cx="372778" cy="351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FE58B-058B-BA45-A9EE-D6F6C0E4E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641" y="4630281"/>
            <a:ext cx="462715" cy="345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288C3A-C36C-8B45-8975-F43E3BB073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6286" y="7168346"/>
            <a:ext cx="537661" cy="379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2BC2E8-5A0C-5A43-9CD3-6E23F71C0B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5885" y="4630281"/>
            <a:ext cx="462715" cy="3454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3E5AA-E16B-F54D-AA02-856880D05E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4565" y="1817269"/>
            <a:ext cx="372778" cy="34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0791AF-85B3-AE4C-8102-D8EEFB1D3A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9467" y="2530866"/>
            <a:ext cx="372778" cy="3441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4C2811-1A29-5648-842D-91B62BE1E0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7260" y="3291039"/>
            <a:ext cx="338889" cy="3193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AA10B-F33D-3E40-82EC-9CD1D6C56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4127" y="7113842"/>
            <a:ext cx="394285" cy="3512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AECD10-FAC9-0044-8A9E-DB39334D94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72967" y="7086600"/>
            <a:ext cx="433714" cy="37851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6457251-B511-594C-A7FA-1937338395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7121010"/>
            <a:ext cx="394285" cy="34410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E54AC2B-BD58-CD45-8754-2ECD37D744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0742" y="2286104"/>
            <a:ext cx="554762" cy="25853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4B6809-8D43-374B-866E-FAEBC539B5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3513" y="3199165"/>
            <a:ext cx="554762" cy="2585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D4B2D8-497C-2545-B102-D16DA94073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98838" y="4073494"/>
            <a:ext cx="554762" cy="2639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2E5A591-9F0D-0948-815B-21453BD17A6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3319869"/>
            <a:ext cx="490130" cy="2639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A3AAC56-D10E-A94C-898F-D0044F1AE0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2639453"/>
            <a:ext cx="490130" cy="258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7D8FFC3-5BF1-7848-8214-BDECAF7A5D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10905" y="1877453"/>
            <a:ext cx="490130" cy="2585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100085-647A-DF4E-8B43-0FC5F604BF3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7153" y="4739771"/>
            <a:ext cx="471835" cy="23591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3ECE2D3-5359-324A-9257-C777AA415E9C}"/>
              </a:ext>
            </a:extLst>
          </p:cNvPr>
          <p:cNvCxnSpPr>
            <a:cxnSpLocks/>
            <a:stCxn id="35" idx="6"/>
            <a:endCxn id="42" idx="2"/>
          </p:cNvCxnSpPr>
          <p:nvPr/>
        </p:nvCxnSpPr>
        <p:spPr>
          <a:xfrm flipV="1">
            <a:off x="762000" y="1981200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BCD7A0-8A5E-0649-A78C-A9A10F8D687C}"/>
              </a:ext>
            </a:extLst>
          </p:cNvPr>
          <p:cNvCxnSpPr>
            <a:cxnSpLocks/>
            <a:stCxn id="35" idx="6"/>
            <a:endCxn id="43" idx="2"/>
          </p:cNvCxnSpPr>
          <p:nvPr/>
        </p:nvCxnSpPr>
        <p:spPr>
          <a:xfrm>
            <a:off x="762000" y="1983584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3F17B1-E77E-3242-9073-5E30192DE4F1}"/>
              </a:ext>
            </a:extLst>
          </p:cNvPr>
          <p:cNvCxnSpPr>
            <a:cxnSpLocks/>
            <a:stCxn id="35" idx="6"/>
            <a:endCxn id="45" idx="2"/>
          </p:cNvCxnSpPr>
          <p:nvPr/>
        </p:nvCxnSpPr>
        <p:spPr>
          <a:xfrm>
            <a:off x="762000" y="1983584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7AA8CC3-A41D-2641-AEC3-00760CF4A2F4}"/>
              </a:ext>
            </a:extLst>
          </p:cNvPr>
          <p:cNvCxnSpPr>
            <a:cxnSpLocks/>
            <a:stCxn id="35" idx="6"/>
            <a:endCxn id="46" idx="2"/>
          </p:cNvCxnSpPr>
          <p:nvPr/>
        </p:nvCxnSpPr>
        <p:spPr>
          <a:xfrm>
            <a:off x="762000" y="1983584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BA05B1-1FF2-924E-8540-42C7CCD0D09F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 flipV="1">
            <a:off x="762000" y="1981200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1A1430B-7D9B-534C-BE41-71F12328FC51}"/>
              </a:ext>
            </a:extLst>
          </p:cNvPr>
          <p:cNvCxnSpPr>
            <a:cxnSpLocks/>
            <a:stCxn id="36" idx="6"/>
            <a:endCxn id="46" idx="2"/>
          </p:cNvCxnSpPr>
          <p:nvPr/>
        </p:nvCxnSpPr>
        <p:spPr>
          <a:xfrm>
            <a:off x="762000" y="2720183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BBF901-F044-4D4A-BDCC-94282E86A03D}"/>
              </a:ext>
            </a:extLst>
          </p:cNvPr>
          <p:cNvCxnSpPr>
            <a:cxnSpLocks/>
            <a:stCxn id="37" idx="6"/>
            <a:endCxn id="45" idx="2"/>
          </p:cNvCxnSpPr>
          <p:nvPr/>
        </p:nvCxnSpPr>
        <p:spPr>
          <a:xfrm flipV="1">
            <a:off x="762000" y="345439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D6522C-378B-C145-8588-00A5DD78D75F}"/>
              </a:ext>
            </a:extLst>
          </p:cNvPr>
          <p:cNvCxnSpPr>
            <a:cxnSpLocks/>
            <a:stCxn id="36" idx="6"/>
            <a:endCxn id="43" idx="2"/>
          </p:cNvCxnSpPr>
          <p:nvPr/>
        </p:nvCxnSpPr>
        <p:spPr>
          <a:xfrm flipV="1">
            <a:off x="762000" y="2717799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3CA7E1-B791-F643-A52A-C201B74E77C2}"/>
              </a:ext>
            </a:extLst>
          </p:cNvPr>
          <p:cNvCxnSpPr>
            <a:cxnSpLocks/>
            <a:stCxn id="36" idx="6"/>
            <a:endCxn id="45" idx="2"/>
          </p:cNvCxnSpPr>
          <p:nvPr/>
        </p:nvCxnSpPr>
        <p:spPr>
          <a:xfrm>
            <a:off x="762000" y="2720183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A4370DF-83A4-7A43-84B5-47EFA835A973}"/>
              </a:ext>
            </a:extLst>
          </p:cNvPr>
          <p:cNvCxnSpPr>
            <a:cxnSpLocks/>
            <a:stCxn id="37" idx="6"/>
            <a:endCxn id="46" idx="2"/>
          </p:cNvCxnSpPr>
          <p:nvPr/>
        </p:nvCxnSpPr>
        <p:spPr>
          <a:xfrm>
            <a:off x="762000" y="3456782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EF41F6-7E7D-4746-B5BA-E33F8AACDD3A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 flipV="1">
            <a:off x="762000" y="2717799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271589-F31A-8548-A1A9-8E363DC490B7}"/>
              </a:ext>
            </a:extLst>
          </p:cNvPr>
          <p:cNvCxnSpPr>
            <a:cxnSpLocks/>
            <a:stCxn id="37" idx="6"/>
            <a:endCxn id="42" idx="2"/>
          </p:cNvCxnSpPr>
          <p:nvPr/>
        </p:nvCxnSpPr>
        <p:spPr>
          <a:xfrm flipV="1">
            <a:off x="762000" y="1981200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6E567D3-4C4B-0547-8B5F-CCEB65CA29E6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 flipV="1">
            <a:off x="762000" y="1981200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A3574CE-D484-B141-979B-3D957468BCA2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 flipV="1">
            <a:off x="762000" y="2717799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EE98790-01FE-B94D-B198-9B5AE88464B2}"/>
              </a:ext>
            </a:extLst>
          </p:cNvPr>
          <p:cNvCxnSpPr>
            <a:cxnSpLocks/>
            <a:stCxn id="39" idx="6"/>
            <a:endCxn id="45" idx="2"/>
          </p:cNvCxnSpPr>
          <p:nvPr/>
        </p:nvCxnSpPr>
        <p:spPr>
          <a:xfrm flipV="1">
            <a:off x="762000" y="3454398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4E60EF2-2C34-714A-8FF9-5D3E24E36813}"/>
              </a:ext>
            </a:extLst>
          </p:cNvPr>
          <p:cNvCxnSpPr>
            <a:cxnSpLocks/>
            <a:stCxn id="39" idx="6"/>
            <a:endCxn id="46" idx="2"/>
          </p:cNvCxnSpPr>
          <p:nvPr/>
        </p:nvCxnSpPr>
        <p:spPr>
          <a:xfrm flipV="1">
            <a:off x="762000" y="48029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7825F59-9CB9-6344-9B57-17527746426F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5A182EC-8071-6645-86B2-10FC3010459A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7691FB5-9F33-5E41-9A0A-D6D0DC947AA9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29864A-6C42-9A4A-AA31-DCE78AC3DFA7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557496D-90FC-8E49-9C3B-FD924BD921F3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6C6287D-0C84-3F44-8E45-3EBFB69B44D5}"/>
              </a:ext>
            </a:extLst>
          </p:cNvPr>
          <p:cNvCxnSpPr>
            <a:cxnSpLocks/>
          </p:cNvCxnSpPr>
          <p:nvPr/>
        </p:nvCxnSpPr>
        <p:spPr>
          <a:xfrm>
            <a:off x="24384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0AF504-55DC-D34F-844F-3A95DF368096}"/>
              </a:ext>
            </a:extLst>
          </p:cNvPr>
          <p:cNvCxnSpPr>
            <a:cxnSpLocks/>
          </p:cNvCxnSpPr>
          <p:nvPr/>
        </p:nvCxnSpPr>
        <p:spPr>
          <a:xfrm flipV="1">
            <a:off x="24384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E9EB7F5-3372-C740-95EA-1E454BE1C05C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3697004-4831-AE43-A5ED-784069FE97F9}"/>
              </a:ext>
            </a:extLst>
          </p:cNvPr>
          <p:cNvCxnSpPr>
            <a:cxnSpLocks/>
          </p:cNvCxnSpPr>
          <p:nvPr/>
        </p:nvCxnSpPr>
        <p:spPr>
          <a:xfrm>
            <a:off x="24384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29FFCF0-28DA-D845-9BB1-5B73A19C0F95}"/>
              </a:ext>
            </a:extLst>
          </p:cNvPr>
          <p:cNvCxnSpPr>
            <a:cxnSpLocks/>
          </p:cNvCxnSpPr>
          <p:nvPr/>
        </p:nvCxnSpPr>
        <p:spPr>
          <a:xfrm>
            <a:off x="24384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33ABE2A-AB6B-5441-8521-4B340F180538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357EF21-034E-9D4C-80D8-3406AA34893F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AE527D8-4141-8E41-B6C6-33739702ACEA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D28FD8A-010E-CA44-BBA2-FD8BF8416596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09044F1-96A8-DC42-B7B2-1C9CA2F1B66B}"/>
              </a:ext>
            </a:extLst>
          </p:cNvPr>
          <p:cNvCxnSpPr>
            <a:cxnSpLocks/>
          </p:cNvCxnSpPr>
          <p:nvPr/>
        </p:nvCxnSpPr>
        <p:spPr>
          <a:xfrm flipV="1">
            <a:off x="24384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7F8137A-5D13-CF43-8EF4-D1F112B22AD6}"/>
              </a:ext>
            </a:extLst>
          </p:cNvPr>
          <p:cNvCxnSpPr>
            <a:cxnSpLocks/>
          </p:cNvCxnSpPr>
          <p:nvPr/>
        </p:nvCxnSpPr>
        <p:spPr>
          <a:xfrm flipV="1">
            <a:off x="24384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D65653C-0165-2C4C-92B7-FE7DC71C3C87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F777358-80CD-3241-98E3-E428B9AF6390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0F675C8-1B24-524F-858C-C86971377E78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5B40515-0F4D-5C46-9A99-79394DF76AA3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A06DE4D-5375-BB40-9268-1C5AC95D4199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6E92EF-39FC-234C-A220-A3F83E361EEB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03F6A3F-FCF7-FE4C-8D94-82A79307AA97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35386F5-1965-D341-8E1A-C4FAC31BA97F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8BF3F7F-586A-4B42-B3F6-F5AD2C58961F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76F0F04-7C4E-B644-9BCF-ADA074FA9983}"/>
              </a:ext>
            </a:extLst>
          </p:cNvPr>
          <p:cNvCxnSpPr>
            <a:cxnSpLocks/>
          </p:cNvCxnSpPr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3AF7B9B-CBF7-1249-A51A-763A66E85AC1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B7FA1F7-B4AA-324B-86F1-2ED5A1CB2D08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12D3E96-08D3-A143-9773-6266F721701B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1899A1-AD76-EC43-8196-67259176AA09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E16F824-6829-FF49-8BE4-F9B0B4363308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A9418F8-DA02-FA4C-AA82-7B0BA7831519}"/>
              </a:ext>
            </a:extLst>
          </p:cNvPr>
          <p:cNvCxnSpPr>
            <a:cxnSpLocks/>
          </p:cNvCxnSpPr>
          <p:nvPr/>
        </p:nvCxnSpPr>
        <p:spPr>
          <a:xfrm flipV="1">
            <a:off x="60198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C96864B-164A-264C-8D12-EEB1EEF08CBF}"/>
              </a:ext>
            </a:extLst>
          </p:cNvPr>
          <p:cNvSpPr txBox="1"/>
          <p:nvPr/>
        </p:nvSpPr>
        <p:spPr>
          <a:xfrm>
            <a:off x="4528279" y="29308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BC5D178E-561F-D342-9AB1-D38FE627D6E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14015" y="5613402"/>
            <a:ext cx="4628677" cy="902645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FC439990-DD49-9248-BFC6-744CF7AE7DF9}"/>
              </a:ext>
            </a:extLst>
          </p:cNvPr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 = nonlinear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423502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5" grpId="0" animBg="1"/>
      <p:bldP spid="46" grpId="0" animBg="1"/>
      <p:bldP spid="49" grpId="0"/>
      <p:bldP spid="50" grpId="0" animBg="1"/>
      <p:bldP spid="52" grpId="0" animBg="1"/>
      <p:bldP spid="53" grpId="0" animBg="1"/>
      <p:bldP spid="54" grpId="0" animBg="1"/>
      <p:bldP spid="59" grpId="0"/>
      <p:bldP spid="61" grpId="0" animBg="1"/>
      <p:bldP spid="65" grpId="0" animBg="1"/>
      <p:bldP spid="66" grpId="0" animBg="1"/>
      <p:bldP spid="67" grpId="0" animBg="1"/>
      <p:bldP spid="68" grpId="0"/>
      <p:bldP spid="164" grpId="0"/>
      <p:bldP spid="1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Linear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Inputs are </a:t>
            </a:r>
            <a:r>
              <a:rPr lang="en-US" sz="2800">
                <a:solidFill>
                  <a:srgbClr val="CC0000"/>
                </a:solidFill>
              </a:rPr>
              <a:t>feature values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Each feature has a </a:t>
            </a:r>
            <a:r>
              <a:rPr lang="en-US" sz="2800">
                <a:solidFill>
                  <a:srgbClr val="CC0000"/>
                </a:solidFill>
              </a:rPr>
              <a:t>weight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Sum is the </a:t>
            </a:r>
            <a:r>
              <a:rPr lang="en-US" sz="2800">
                <a:solidFill>
                  <a:srgbClr val="CC0000"/>
                </a:solidFill>
              </a:rPr>
              <a:t>activation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activation is: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Positive, output +1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Negative, output -1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6096000" y="5029200"/>
            <a:ext cx="685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4000">
                <a:sym typeface="Symbol" pitchFamily="18" charset="2"/>
              </a:rPr>
              <a:t></a:t>
            </a: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5257800" y="5257800"/>
            <a:ext cx="8382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5257800" y="5638800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5257800" y="6019800"/>
            <a:ext cx="838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4876800" y="5105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1</a:t>
            </a:r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4876800" y="5486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2</a:t>
            </a: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4876800" y="5867400"/>
            <a:ext cx="381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</a:t>
            </a:r>
            <a:r>
              <a:rPr lang="en-US" baseline="-25000"/>
              <a:t>3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5410200" y="4876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1</a:t>
            </a:r>
            <a:endParaRPr lang="en-US"/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410200" y="5272088"/>
            <a:ext cx="53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5410200" y="5638800"/>
            <a:ext cx="53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w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7162800" y="5334000"/>
            <a:ext cx="685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&gt;0?</a:t>
            </a:r>
          </a:p>
        </p:txBody>
      </p:sp>
      <p:cxnSp>
        <p:nvCxnSpPr>
          <p:cNvPr id="25616" name="AutoShape 16"/>
          <p:cNvCxnSpPr>
            <a:cxnSpLocks noChangeShapeType="1"/>
            <a:stCxn id="25605" idx="3"/>
            <a:endCxn id="25615" idx="1"/>
          </p:cNvCxnSpPr>
          <p:nvPr/>
        </p:nvCxnSpPr>
        <p:spPr bwMode="auto">
          <a:xfrm>
            <a:off x="6781800" y="5638800"/>
            <a:ext cx="381000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617" name="Line 17"/>
          <p:cNvSpPr>
            <a:spLocks noChangeShapeType="1"/>
          </p:cNvSpPr>
          <p:nvPr/>
        </p:nvSpPr>
        <p:spPr bwMode="auto">
          <a:xfrm>
            <a:off x="7848600" y="5638800"/>
            <a:ext cx="3810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689350"/>
            <a:ext cx="7624762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06" grpId="0" animBg="1"/>
      <p:bldP spid="25607" grpId="0" animBg="1"/>
      <p:bldP spid="25608" grpId="0" animBg="1"/>
      <p:bldP spid="25609" grpId="0" animBg="1"/>
      <p:bldP spid="25610" grpId="0" animBg="1"/>
      <p:bldP spid="25611" grpId="0" animBg="1"/>
      <p:bldP spid="25612" grpId="0"/>
      <p:bldP spid="25613" grpId="0"/>
      <p:bldP spid="25614" grpId="0"/>
      <p:bldP spid="25615" grpId="0" animBg="1"/>
      <p:bldP spid="256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= Also learn the features!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3A5720-5954-FF44-86F2-64DBD510BFDF}"/>
              </a:ext>
            </a:extLst>
          </p:cNvPr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E87EE-69BD-EB48-9DD5-DA170DA4F94D}"/>
              </a:ext>
            </a:extLst>
          </p:cNvPr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62234-C440-9646-8C45-15CF6D9DD208}"/>
              </a:ext>
            </a:extLst>
          </p:cNvPr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5949CF-19FB-1D42-BE49-C1BB158B76B2}"/>
              </a:ext>
            </a:extLst>
          </p:cNvPr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EBA67D-7088-8F47-A94A-49D9EFD08CFB}"/>
              </a:ext>
            </a:extLst>
          </p:cNvPr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EF69C-9711-1844-9BC8-DCFD043A9A0B}"/>
              </a:ext>
            </a:extLst>
          </p:cNvPr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393A65-A87E-1F41-AD61-11E9C632BB3B}"/>
              </a:ext>
            </a:extLst>
          </p:cNvPr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2AD92-0C8E-3E4A-BE55-152C758BDA6F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7674232" y="1983584"/>
            <a:ext cx="1447800" cy="431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660CD-F8DF-EE46-B5C2-696E0390DD09}"/>
              </a:ext>
            </a:extLst>
          </p:cNvPr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BF4D5-EB5F-364C-865E-88B171A8012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7674232" y="1983584"/>
            <a:ext cx="1447800" cy="22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4FB15-66A0-344C-9012-B54F0E0EA9C5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>
            <a:off x="7674232" y="2720183"/>
            <a:ext cx="1447800" cy="1475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7D91-D32E-9C4E-A158-6624CCE367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674232" y="3456782"/>
            <a:ext cx="1447800" cy="7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0709B-07A7-4140-BC26-0FE413669EAC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7674232" y="4195768"/>
            <a:ext cx="14478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4526FC-59B9-1D43-A928-3AE96BD3E3E3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7674232" y="1983584"/>
            <a:ext cx="1447800" cy="132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053426-5F80-F045-B572-E86C7C3630A4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7674232" y="3306767"/>
            <a:ext cx="1447800" cy="15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353CD-9070-5141-A6EA-B8AF432B6F9A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 flipV="1">
            <a:off x="7674232" y="2415387"/>
            <a:ext cx="1447800" cy="104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8A068-D7D8-3548-B1A8-918E436445B5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7674232" y="2415387"/>
            <a:ext cx="1447800" cy="30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73F45-26B0-9445-AB5D-969B9759967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674232" y="2720183"/>
            <a:ext cx="1447800" cy="58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0B7433-4A04-4B4D-B0B8-7F8D96C47B0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7674232" y="3306767"/>
            <a:ext cx="1447800" cy="149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5117D-CF3A-5C47-9B55-26A495F20C2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7674232" y="2415387"/>
            <a:ext cx="1447800" cy="238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49AFAAF-6B45-4143-B9C8-B1497848ED93}"/>
              </a:ext>
            </a:extLst>
          </p:cNvPr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FB1BB8-62CF-1946-9AAA-C5CC0111225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731632" y="241538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B00FCE-948B-D04E-995A-4E7BCF24FFA4}"/>
              </a:ext>
            </a:extLst>
          </p:cNvPr>
          <p:cNvCxnSpPr>
            <a:cxnSpLocks/>
            <a:stCxn id="5" idx="6"/>
            <a:endCxn id="47" idx="1"/>
          </p:cNvCxnSpPr>
          <p:nvPr/>
        </p:nvCxnSpPr>
        <p:spPr>
          <a:xfrm>
            <a:off x="9731632" y="330676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3B8BE-BF9B-464D-AA23-19734243F6C4}"/>
              </a:ext>
            </a:extLst>
          </p:cNvPr>
          <p:cNvCxnSpPr>
            <a:cxnSpLocks/>
          </p:cNvCxnSpPr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A89556-5068-A441-9CAC-271C20C5D8C3}"/>
              </a:ext>
            </a:extLst>
          </p:cNvPr>
          <p:cNvCxnSpPr>
            <a:cxnSpLocks/>
          </p:cNvCxnSpPr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0DC496-EF5A-DB4D-99ED-6CDCD593A420}"/>
              </a:ext>
            </a:extLst>
          </p:cNvPr>
          <p:cNvCxnSpPr>
            <a:cxnSpLocks/>
          </p:cNvCxnSpPr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B78201-4F0B-4C44-9A9C-5BC367C357C7}"/>
              </a:ext>
            </a:extLst>
          </p:cNvPr>
          <p:cNvCxnSpPr>
            <a:cxnSpLocks/>
          </p:cNvCxnSpPr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B9F4C8-49AC-BE4D-B127-F825536060AF}"/>
              </a:ext>
            </a:extLst>
          </p:cNvPr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softmax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7743EB1-5D6F-4647-9F8C-F124A3C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588" y="2187485"/>
            <a:ext cx="2375244" cy="4147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8E462E5-C4B1-CB4A-824E-C8AC6F2C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632" y="3092859"/>
            <a:ext cx="2375244" cy="4147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0F6A915-63C2-B84F-B65F-CEB927BC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632" y="3938600"/>
            <a:ext cx="2612768" cy="4561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A01153-3F7F-6644-BFE2-8694D89285D8}"/>
              </a:ext>
            </a:extLst>
          </p:cNvPr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0A9A8E-1F14-F24F-898C-6D4E29D54C25}"/>
              </a:ext>
            </a:extLst>
          </p:cNvPr>
          <p:cNvSpPr/>
          <p:nvPr/>
        </p:nvSpPr>
        <p:spPr>
          <a:xfrm>
            <a:off x="1524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441AF3-4700-4D4C-97A4-94A70A289E05}"/>
              </a:ext>
            </a:extLst>
          </p:cNvPr>
          <p:cNvSpPr/>
          <p:nvPr/>
        </p:nvSpPr>
        <p:spPr>
          <a:xfrm>
            <a:off x="1524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768360-3B88-7D40-BC4A-C666016E741C}"/>
              </a:ext>
            </a:extLst>
          </p:cNvPr>
          <p:cNvSpPr/>
          <p:nvPr/>
        </p:nvSpPr>
        <p:spPr>
          <a:xfrm>
            <a:off x="1524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75CDD4-D652-D247-9B4F-692752AF7464}"/>
              </a:ext>
            </a:extLst>
          </p:cNvPr>
          <p:cNvSpPr/>
          <p:nvPr/>
        </p:nvSpPr>
        <p:spPr>
          <a:xfrm>
            <a:off x="1524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E444B7-D5A5-4846-A1AE-7044E3638EF1}"/>
              </a:ext>
            </a:extLst>
          </p:cNvPr>
          <p:cNvSpPr txBox="1"/>
          <p:nvPr/>
        </p:nvSpPr>
        <p:spPr>
          <a:xfrm>
            <a:off x="2286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12EB48-A487-3441-B5C9-9F27DB460D30}"/>
              </a:ext>
            </a:extLst>
          </p:cNvPr>
          <p:cNvSpPr/>
          <p:nvPr/>
        </p:nvSpPr>
        <p:spPr>
          <a:xfrm>
            <a:off x="1828800" y="1676400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49EC0A3-2056-044A-AE2F-C88F186B5C62}"/>
              </a:ext>
            </a:extLst>
          </p:cNvPr>
          <p:cNvSpPr/>
          <p:nvPr/>
        </p:nvSpPr>
        <p:spPr>
          <a:xfrm>
            <a:off x="1828800" y="2412999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AF0B3B4-206D-6940-908E-B8F44CC68A39}"/>
              </a:ext>
            </a:extLst>
          </p:cNvPr>
          <p:cNvSpPr/>
          <p:nvPr/>
        </p:nvSpPr>
        <p:spPr>
          <a:xfrm>
            <a:off x="1828800" y="314959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B0079F-C22D-F447-8748-DD4429427D40}"/>
              </a:ext>
            </a:extLst>
          </p:cNvPr>
          <p:cNvSpPr/>
          <p:nvPr/>
        </p:nvSpPr>
        <p:spPr>
          <a:xfrm>
            <a:off x="1828800" y="44981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A79B31-1D20-1E44-A15E-1EC23742DAD1}"/>
              </a:ext>
            </a:extLst>
          </p:cNvPr>
          <p:cNvSpPr txBox="1"/>
          <p:nvPr/>
        </p:nvSpPr>
        <p:spPr>
          <a:xfrm>
            <a:off x="1905000" y="38978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BD58D6-B6E6-264F-A75C-917629177410}"/>
              </a:ext>
            </a:extLst>
          </p:cNvPr>
          <p:cNvSpPr/>
          <p:nvPr/>
        </p:nvSpPr>
        <p:spPr>
          <a:xfrm>
            <a:off x="3505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291ED56-EAB4-6444-8B34-63672FF754B6}"/>
              </a:ext>
            </a:extLst>
          </p:cNvPr>
          <p:cNvSpPr/>
          <p:nvPr/>
        </p:nvSpPr>
        <p:spPr>
          <a:xfrm>
            <a:off x="3505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B686E79-56CA-AD42-8459-398310976342}"/>
              </a:ext>
            </a:extLst>
          </p:cNvPr>
          <p:cNvSpPr/>
          <p:nvPr/>
        </p:nvSpPr>
        <p:spPr>
          <a:xfrm>
            <a:off x="3505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1E9E4E-A9F7-0046-A54F-E1C074D731BA}"/>
              </a:ext>
            </a:extLst>
          </p:cNvPr>
          <p:cNvSpPr/>
          <p:nvPr/>
        </p:nvSpPr>
        <p:spPr>
          <a:xfrm>
            <a:off x="3505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D06C78-41F4-464E-AF0E-1248CC676A5A}"/>
              </a:ext>
            </a:extLst>
          </p:cNvPr>
          <p:cNvSpPr txBox="1"/>
          <p:nvPr/>
        </p:nvSpPr>
        <p:spPr>
          <a:xfrm>
            <a:off x="35814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100046-20AD-764A-98C6-15CD85DD0A91}"/>
              </a:ext>
            </a:extLst>
          </p:cNvPr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C1FE6E-11B8-5943-A4D8-29C373D9E851}"/>
              </a:ext>
            </a:extLst>
          </p:cNvPr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1BD88F-8F49-D444-92C8-C752211BAEAA}"/>
              </a:ext>
            </a:extLst>
          </p:cNvPr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9F6B768-DCB7-E94B-8EA6-B6D07998F922}"/>
              </a:ext>
            </a:extLst>
          </p:cNvPr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B86C79-4210-9543-83E6-0D045AD38EF0}"/>
              </a:ext>
            </a:extLst>
          </p:cNvPr>
          <p:cNvSpPr txBox="1"/>
          <p:nvPr/>
        </p:nvSpPr>
        <p:spPr>
          <a:xfrm>
            <a:off x="54864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CF439-C5E4-9649-8385-752CE3555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422" y="1791880"/>
            <a:ext cx="372778" cy="3441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04483-3165-034C-BE0B-15F0A4D7A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211" y="2530866"/>
            <a:ext cx="372778" cy="344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0BE36-B407-0D44-8AF7-EB6CFBA76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179" y="3300221"/>
            <a:ext cx="372778" cy="351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FE58B-058B-BA45-A9EE-D6F6C0E4E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641" y="4630281"/>
            <a:ext cx="462715" cy="345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288C3A-C36C-8B45-8975-F43E3BB073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1933" y="4613010"/>
            <a:ext cx="537661" cy="379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2BC2E8-5A0C-5A43-9CD3-6E23F71C0B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5885" y="4630281"/>
            <a:ext cx="462715" cy="3454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3E5AA-E16B-F54D-AA02-856880D05E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4565" y="1817269"/>
            <a:ext cx="372778" cy="34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0791AF-85B3-AE4C-8102-D8EEFB1D3A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9467" y="2530866"/>
            <a:ext cx="372778" cy="3441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4C2811-1A29-5648-842D-91B62BE1E0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7260" y="3291039"/>
            <a:ext cx="338889" cy="3193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AA10B-F33D-3E40-82EC-9CD1D6C56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4502" y="3259105"/>
            <a:ext cx="394285" cy="3512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AECD10-FAC9-0044-8A9E-DB39334D94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2785" y="2504765"/>
            <a:ext cx="433714" cy="37851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6457251-B511-594C-A7FA-1937338395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4257" y="1803124"/>
            <a:ext cx="394285" cy="34410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E54AC2B-BD58-CD45-8754-2ECD37D744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0742" y="2286104"/>
            <a:ext cx="554762" cy="25853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4B6809-8D43-374B-866E-FAEBC539B5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3513" y="3199165"/>
            <a:ext cx="554762" cy="2585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D4B2D8-497C-2545-B102-D16DA94073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98838" y="4073494"/>
            <a:ext cx="554762" cy="2639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2E5A591-9F0D-0948-815B-21453BD17A6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3319869"/>
            <a:ext cx="490130" cy="2639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A3AAC56-D10E-A94C-898F-D0044F1AE0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2639453"/>
            <a:ext cx="490130" cy="258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7D8FFC3-5BF1-7848-8214-BDECAF7A5D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10905" y="1877453"/>
            <a:ext cx="490130" cy="2585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100085-647A-DF4E-8B43-0FC5F604BF3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7153" y="4739771"/>
            <a:ext cx="471835" cy="23591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3ECE2D3-5359-324A-9257-C777AA415E9C}"/>
              </a:ext>
            </a:extLst>
          </p:cNvPr>
          <p:cNvCxnSpPr>
            <a:cxnSpLocks/>
            <a:stCxn id="35" idx="6"/>
            <a:endCxn id="42" idx="2"/>
          </p:cNvCxnSpPr>
          <p:nvPr/>
        </p:nvCxnSpPr>
        <p:spPr>
          <a:xfrm flipV="1">
            <a:off x="762000" y="1981200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BCD7A0-8A5E-0649-A78C-A9A10F8D687C}"/>
              </a:ext>
            </a:extLst>
          </p:cNvPr>
          <p:cNvCxnSpPr>
            <a:cxnSpLocks/>
            <a:stCxn id="35" idx="6"/>
            <a:endCxn id="43" idx="2"/>
          </p:cNvCxnSpPr>
          <p:nvPr/>
        </p:nvCxnSpPr>
        <p:spPr>
          <a:xfrm>
            <a:off x="762000" y="1983584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3F17B1-E77E-3242-9073-5E30192DE4F1}"/>
              </a:ext>
            </a:extLst>
          </p:cNvPr>
          <p:cNvCxnSpPr>
            <a:cxnSpLocks/>
            <a:stCxn id="35" idx="6"/>
            <a:endCxn id="45" idx="2"/>
          </p:cNvCxnSpPr>
          <p:nvPr/>
        </p:nvCxnSpPr>
        <p:spPr>
          <a:xfrm>
            <a:off x="762000" y="1983584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7AA8CC3-A41D-2641-AEC3-00760CF4A2F4}"/>
              </a:ext>
            </a:extLst>
          </p:cNvPr>
          <p:cNvCxnSpPr>
            <a:cxnSpLocks/>
            <a:stCxn id="35" idx="6"/>
            <a:endCxn id="46" idx="2"/>
          </p:cNvCxnSpPr>
          <p:nvPr/>
        </p:nvCxnSpPr>
        <p:spPr>
          <a:xfrm>
            <a:off x="762000" y="1983584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BA05B1-1FF2-924E-8540-42C7CCD0D09F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 flipV="1">
            <a:off x="762000" y="1981200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1A1430B-7D9B-534C-BE41-71F12328FC51}"/>
              </a:ext>
            </a:extLst>
          </p:cNvPr>
          <p:cNvCxnSpPr>
            <a:cxnSpLocks/>
            <a:stCxn id="36" idx="6"/>
            <a:endCxn id="46" idx="2"/>
          </p:cNvCxnSpPr>
          <p:nvPr/>
        </p:nvCxnSpPr>
        <p:spPr>
          <a:xfrm>
            <a:off x="762000" y="2720183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BBF901-F044-4D4A-BDCC-94282E86A03D}"/>
              </a:ext>
            </a:extLst>
          </p:cNvPr>
          <p:cNvCxnSpPr>
            <a:cxnSpLocks/>
            <a:stCxn id="37" idx="6"/>
            <a:endCxn id="45" idx="2"/>
          </p:cNvCxnSpPr>
          <p:nvPr/>
        </p:nvCxnSpPr>
        <p:spPr>
          <a:xfrm flipV="1">
            <a:off x="762000" y="345439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D6522C-378B-C145-8588-00A5DD78D75F}"/>
              </a:ext>
            </a:extLst>
          </p:cNvPr>
          <p:cNvCxnSpPr>
            <a:cxnSpLocks/>
            <a:stCxn id="36" idx="6"/>
            <a:endCxn id="43" idx="2"/>
          </p:cNvCxnSpPr>
          <p:nvPr/>
        </p:nvCxnSpPr>
        <p:spPr>
          <a:xfrm flipV="1">
            <a:off x="762000" y="2717799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3CA7E1-B791-F643-A52A-C201B74E77C2}"/>
              </a:ext>
            </a:extLst>
          </p:cNvPr>
          <p:cNvCxnSpPr>
            <a:cxnSpLocks/>
            <a:stCxn id="36" idx="6"/>
            <a:endCxn id="45" idx="2"/>
          </p:cNvCxnSpPr>
          <p:nvPr/>
        </p:nvCxnSpPr>
        <p:spPr>
          <a:xfrm>
            <a:off x="762000" y="2720183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A4370DF-83A4-7A43-84B5-47EFA835A973}"/>
              </a:ext>
            </a:extLst>
          </p:cNvPr>
          <p:cNvCxnSpPr>
            <a:cxnSpLocks/>
            <a:stCxn id="37" idx="6"/>
            <a:endCxn id="46" idx="2"/>
          </p:cNvCxnSpPr>
          <p:nvPr/>
        </p:nvCxnSpPr>
        <p:spPr>
          <a:xfrm>
            <a:off x="762000" y="3456782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EF41F6-7E7D-4746-B5BA-E33F8AACDD3A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 flipV="1">
            <a:off x="762000" y="2717799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271589-F31A-8548-A1A9-8E363DC490B7}"/>
              </a:ext>
            </a:extLst>
          </p:cNvPr>
          <p:cNvCxnSpPr>
            <a:cxnSpLocks/>
            <a:stCxn id="37" idx="6"/>
            <a:endCxn id="42" idx="2"/>
          </p:cNvCxnSpPr>
          <p:nvPr/>
        </p:nvCxnSpPr>
        <p:spPr>
          <a:xfrm flipV="1">
            <a:off x="762000" y="1981200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6E567D3-4C4B-0547-8B5F-CCEB65CA29E6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 flipV="1">
            <a:off x="762000" y="1981200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A3574CE-D484-B141-979B-3D957468BCA2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 flipV="1">
            <a:off x="762000" y="2717799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EE98790-01FE-B94D-B198-9B5AE88464B2}"/>
              </a:ext>
            </a:extLst>
          </p:cNvPr>
          <p:cNvCxnSpPr>
            <a:cxnSpLocks/>
            <a:stCxn id="39" idx="6"/>
            <a:endCxn id="45" idx="2"/>
          </p:cNvCxnSpPr>
          <p:nvPr/>
        </p:nvCxnSpPr>
        <p:spPr>
          <a:xfrm flipV="1">
            <a:off x="762000" y="3454398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4E60EF2-2C34-714A-8FF9-5D3E24E36813}"/>
              </a:ext>
            </a:extLst>
          </p:cNvPr>
          <p:cNvCxnSpPr>
            <a:cxnSpLocks/>
            <a:stCxn id="39" idx="6"/>
            <a:endCxn id="46" idx="2"/>
          </p:cNvCxnSpPr>
          <p:nvPr/>
        </p:nvCxnSpPr>
        <p:spPr>
          <a:xfrm flipV="1">
            <a:off x="762000" y="48029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7825F59-9CB9-6344-9B57-17527746426F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5A182EC-8071-6645-86B2-10FC3010459A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7691FB5-9F33-5E41-9A0A-D6D0DC947AA9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29864A-6C42-9A4A-AA31-DCE78AC3DFA7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557496D-90FC-8E49-9C3B-FD924BD921F3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6C6287D-0C84-3F44-8E45-3EBFB69B44D5}"/>
              </a:ext>
            </a:extLst>
          </p:cNvPr>
          <p:cNvCxnSpPr>
            <a:cxnSpLocks/>
          </p:cNvCxnSpPr>
          <p:nvPr/>
        </p:nvCxnSpPr>
        <p:spPr>
          <a:xfrm>
            <a:off x="24384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0AF504-55DC-D34F-844F-3A95DF368096}"/>
              </a:ext>
            </a:extLst>
          </p:cNvPr>
          <p:cNvCxnSpPr>
            <a:cxnSpLocks/>
          </p:cNvCxnSpPr>
          <p:nvPr/>
        </p:nvCxnSpPr>
        <p:spPr>
          <a:xfrm flipV="1">
            <a:off x="24384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E9EB7F5-3372-C740-95EA-1E454BE1C05C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3697004-4831-AE43-A5ED-784069FE97F9}"/>
              </a:ext>
            </a:extLst>
          </p:cNvPr>
          <p:cNvCxnSpPr>
            <a:cxnSpLocks/>
          </p:cNvCxnSpPr>
          <p:nvPr/>
        </p:nvCxnSpPr>
        <p:spPr>
          <a:xfrm>
            <a:off x="24384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29FFCF0-28DA-D845-9BB1-5B73A19C0F95}"/>
              </a:ext>
            </a:extLst>
          </p:cNvPr>
          <p:cNvCxnSpPr>
            <a:cxnSpLocks/>
          </p:cNvCxnSpPr>
          <p:nvPr/>
        </p:nvCxnSpPr>
        <p:spPr>
          <a:xfrm>
            <a:off x="24384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33ABE2A-AB6B-5441-8521-4B340F180538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357EF21-034E-9D4C-80D8-3406AA34893F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AE527D8-4141-8E41-B6C6-33739702ACEA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D28FD8A-010E-CA44-BBA2-FD8BF8416596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09044F1-96A8-DC42-B7B2-1C9CA2F1B66B}"/>
              </a:ext>
            </a:extLst>
          </p:cNvPr>
          <p:cNvCxnSpPr>
            <a:cxnSpLocks/>
          </p:cNvCxnSpPr>
          <p:nvPr/>
        </p:nvCxnSpPr>
        <p:spPr>
          <a:xfrm flipV="1">
            <a:off x="24384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7F8137A-5D13-CF43-8EF4-D1F112B22AD6}"/>
              </a:ext>
            </a:extLst>
          </p:cNvPr>
          <p:cNvCxnSpPr>
            <a:cxnSpLocks/>
          </p:cNvCxnSpPr>
          <p:nvPr/>
        </p:nvCxnSpPr>
        <p:spPr>
          <a:xfrm flipV="1">
            <a:off x="24384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D65653C-0165-2C4C-92B7-FE7DC71C3C87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F777358-80CD-3241-98E3-E428B9AF6390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0F675C8-1B24-524F-858C-C86971377E78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5B40515-0F4D-5C46-9A99-79394DF76AA3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A06DE4D-5375-BB40-9268-1C5AC95D4199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6E92EF-39FC-234C-A220-A3F83E361EEB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03F6A3F-FCF7-FE4C-8D94-82A79307AA97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35386F5-1965-D341-8E1A-C4FAC31BA97F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8BF3F7F-586A-4B42-B3F6-F5AD2C58961F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76F0F04-7C4E-B644-9BCF-ADA074FA9983}"/>
              </a:ext>
            </a:extLst>
          </p:cNvPr>
          <p:cNvCxnSpPr>
            <a:cxnSpLocks/>
          </p:cNvCxnSpPr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3AF7B9B-CBF7-1249-A51A-763A66E85AC1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B7FA1F7-B4AA-324B-86F1-2ED5A1CB2D08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12D3E96-08D3-A143-9773-6266F721701B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1899A1-AD76-EC43-8196-67259176AA09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E16F824-6829-FF49-8BE4-F9B0B4363308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A9418F8-DA02-FA4C-AA82-7B0BA7831519}"/>
              </a:ext>
            </a:extLst>
          </p:cNvPr>
          <p:cNvCxnSpPr>
            <a:cxnSpLocks/>
          </p:cNvCxnSpPr>
          <p:nvPr/>
        </p:nvCxnSpPr>
        <p:spPr>
          <a:xfrm flipV="1">
            <a:off x="60198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C96864B-164A-264C-8D12-EEB1EEF08CBF}"/>
              </a:ext>
            </a:extLst>
          </p:cNvPr>
          <p:cNvSpPr txBox="1"/>
          <p:nvPr/>
        </p:nvSpPr>
        <p:spPr>
          <a:xfrm>
            <a:off x="4528279" y="29308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3D8C7955-1B4B-AD4D-A686-20CD5A764FF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14015" y="5613402"/>
            <a:ext cx="4628677" cy="9026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B927CD3-EB61-6841-86E9-C1F1725F690F}"/>
              </a:ext>
            </a:extLst>
          </p:cNvPr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 = nonlinear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4255941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0E604-8F46-CB42-B967-B166C0C0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Activation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495E8-752A-154F-931A-209CF0CA3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145"/>
            <a:ext cx="12192000" cy="44557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3BCB90-6880-0B47-B165-5AFA4A9C74AD}"/>
              </a:ext>
            </a:extLst>
          </p:cNvPr>
          <p:cNvSpPr txBox="1"/>
          <p:nvPr/>
        </p:nvSpPr>
        <p:spPr>
          <a:xfrm>
            <a:off x="-76200" y="6596390"/>
            <a:ext cx="548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[source: MIT 6.S191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introtodeeplearning.com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942404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Network: Also Learn the Features!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3218-AF12-B84B-9173-EA96ED271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575" y="1928845"/>
            <a:ext cx="11107575" cy="4089399"/>
          </a:xfrm>
        </p:spPr>
        <p:txBody>
          <a:bodyPr>
            <a:normAutofit/>
          </a:bodyPr>
          <a:lstStyle/>
          <a:p>
            <a:r>
              <a:rPr lang="en-US" dirty="0"/>
              <a:t>Training the deep neural network is just like logistic regression:</a:t>
            </a:r>
          </a:p>
          <a:p>
            <a:pPr marL="457176" lvl="1" indent="0">
              <a:buNone/>
            </a:pPr>
            <a:r>
              <a:rPr lang="en-US" dirty="0"/>
              <a:t>just w tends to be a much, much larger vector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marL="457176" lvl="1" indent="0">
              <a:buNone/>
            </a:pPr>
            <a:endParaRPr lang="en-US" dirty="0"/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just run gradient ascent </a:t>
            </a:r>
          </a:p>
          <a:p>
            <a:pPr marL="457176" lvl="1" indent="0">
              <a:buNone/>
            </a:pPr>
            <a:r>
              <a:rPr lang="en-US" dirty="0">
                <a:sym typeface="Wingdings" pitchFamily="2" charset="2"/>
              </a:rPr>
              <a:t> + stop when log likelihood of hold-out data starts to decrease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FCAC2-35AB-E548-8455-357E85BF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2982944"/>
            <a:ext cx="81407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 (Universal Function </a:t>
            </a:r>
            <a:r>
              <a:rPr lang="en-US" dirty="0" err="1"/>
              <a:t>Approximators</a:t>
            </a:r>
            <a:r>
              <a:rPr lang="en-US" dirty="0"/>
              <a:t>).  A two-layer neural network with a sufficient number of neurons can approximate any continuous function to any desired accuracy.</a:t>
            </a:r>
          </a:p>
          <a:p>
            <a:pPr lvl="4"/>
            <a:endParaRPr lang="en-US" dirty="0"/>
          </a:p>
          <a:p>
            <a:r>
              <a:rPr lang="en-US" dirty="0"/>
              <a:t>Practical considerations</a:t>
            </a:r>
          </a:p>
          <a:p>
            <a:pPr lvl="1"/>
            <a:r>
              <a:rPr lang="en-US" dirty="0"/>
              <a:t>Can be seen as learning the features </a:t>
            </a:r>
          </a:p>
          <a:p>
            <a:pPr lvl="5"/>
            <a:endParaRPr lang="en-US" sz="800" dirty="0"/>
          </a:p>
          <a:p>
            <a:pPr lvl="1"/>
            <a:r>
              <a:rPr lang="en-US" dirty="0"/>
              <a:t>Large number of neurons</a:t>
            </a:r>
          </a:p>
          <a:p>
            <a:pPr lvl="2"/>
            <a:r>
              <a:rPr lang="en-US" dirty="0"/>
              <a:t>Danger for overfitting</a:t>
            </a:r>
          </a:p>
          <a:p>
            <a:pPr lvl="2"/>
            <a:r>
              <a:rPr lang="en-US" dirty="0"/>
              <a:t>(hence early stopping!)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9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0E604-8F46-CB42-B967-B166C0C0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26" y="431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Universal Function Approximation Theorem*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15B9AF-ADCC-2B4D-B2DB-B7077E0A1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4492618"/>
            <a:ext cx="11117913" cy="1476383"/>
          </a:xfrm>
        </p:spPr>
        <p:txBody>
          <a:bodyPr/>
          <a:lstStyle/>
          <a:p>
            <a:r>
              <a:rPr lang="en-US" u="sng" dirty="0"/>
              <a:t>In words:</a:t>
            </a:r>
            <a:r>
              <a:rPr lang="en-US" dirty="0"/>
              <a:t> Given any continuous function f(x), if a 2-layer neural network has enough hidden units, then there is a choice of weights that allow it to closely approximate f(x).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3442B-E9A1-EF4F-A541-211C8B8FF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65" y="1130363"/>
            <a:ext cx="7570273" cy="33654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FB391-0700-0A4D-87A4-2EAFC578FB7F}"/>
              </a:ext>
            </a:extLst>
          </p:cNvPr>
          <p:cNvSpPr txBox="1"/>
          <p:nvPr/>
        </p:nvSpPr>
        <p:spPr>
          <a:xfrm>
            <a:off x="124157" y="6070601"/>
            <a:ext cx="6276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libri"/>
                <a:cs typeface="Calibri"/>
              </a:rPr>
              <a:t>Cybenko</a:t>
            </a:r>
            <a:r>
              <a:rPr lang="en-US" sz="1200" dirty="0">
                <a:latin typeface="Calibri"/>
                <a:cs typeface="Calibri"/>
              </a:rPr>
              <a:t> (1989) “Approximations by superpositions of sigmoidal functions”</a:t>
            </a:r>
          </a:p>
          <a:p>
            <a:r>
              <a:rPr lang="en-US" sz="1200" dirty="0" err="1">
                <a:latin typeface="Calibri"/>
                <a:cs typeface="Calibri"/>
              </a:rPr>
              <a:t>Hornik</a:t>
            </a:r>
            <a:r>
              <a:rPr lang="en-US" sz="1200" dirty="0">
                <a:latin typeface="Calibri"/>
                <a:cs typeface="Calibri"/>
              </a:rPr>
              <a:t> (1991) “Approximation Capabilities of Multilayer Feedforward Networks”</a:t>
            </a:r>
          </a:p>
          <a:p>
            <a:r>
              <a:rPr lang="en-US" sz="1200" dirty="0" err="1">
                <a:latin typeface="Calibri"/>
                <a:cs typeface="Calibri"/>
              </a:rPr>
              <a:t>Leshno</a:t>
            </a:r>
            <a:r>
              <a:rPr lang="en-US" sz="1200" dirty="0">
                <a:latin typeface="Calibri"/>
                <a:cs typeface="Calibri"/>
              </a:rPr>
              <a:t> and </a:t>
            </a:r>
            <a:r>
              <a:rPr lang="en-US" sz="1200" dirty="0" err="1">
                <a:latin typeface="Calibri"/>
                <a:cs typeface="Calibri"/>
              </a:rPr>
              <a:t>Schocken</a:t>
            </a:r>
            <a:r>
              <a:rPr lang="en-US" sz="1200" dirty="0">
                <a:latin typeface="Calibri"/>
                <a:cs typeface="Calibri"/>
              </a:rPr>
              <a:t> (1991) ”Multilayer Feedforward Networks with Non-Polynomial Activation Functions Can Approximate Any Function”</a:t>
            </a:r>
          </a:p>
        </p:txBody>
      </p:sp>
    </p:spTree>
    <p:extLst>
      <p:ext uri="{BB962C8B-B14F-4D97-AF65-F5344CB8AC3E}">
        <p14:creationId xmlns:p14="http://schemas.microsoft.com/office/powerpoint/2010/main" val="3910537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E0E604-8F46-CB42-B967-B166C0C0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918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Universal Function Approximation Theorem*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A90ECB-9064-C746-AAC9-52F3A0456CB0}"/>
              </a:ext>
            </a:extLst>
          </p:cNvPr>
          <p:cNvSpPr txBox="1"/>
          <p:nvPr/>
        </p:nvSpPr>
        <p:spPr>
          <a:xfrm>
            <a:off x="124157" y="6070601"/>
            <a:ext cx="6276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alibri"/>
                <a:cs typeface="Calibri"/>
              </a:rPr>
              <a:t>Cybenko</a:t>
            </a:r>
            <a:r>
              <a:rPr lang="en-US" sz="1200" dirty="0">
                <a:latin typeface="Calibri"/>
                <a:cs typeface="Calibri"/>
              </a:rPr>
              <a:t> (1989) “Approximations by superpositions of sigmoidal functions”</a:t>
            </a:r>
          </a:p>
          <a:p>
            <a:r>
              <a:rPr lang="en-US" sz="1200" dirty="0" err="1">
                <a:latin typeface="Calibri"/>
                <a:cs typeface="Calibri"/>
              </a:rPr>
              <a:t>Hornik</a:t>
            </a:r>
            <a:r>
              <a:rPr lang="en-US" sz="1200" dirty="0">
                <a:latin typeface="Calibri"/>
                <a:cs typeface="Calibri"/>
              </a:rPr>
              <a:t> (1991) “Approximation Capabilities of Multilayer Feedforward Networks”</a:t>
            </a:r>
          </a:p>
          <a:p>
            <a:r>
              <a:rPr lang="en-US" sz="1200" dirty="0" err="1">
                <a:latin typeface="Calibri"/>
                <a:cs typeface="Calibri"/>
              </a:rPr>
              <a:t>Leshno</a:t>
            </a:r>
            <a:r>
              <a:rPr lang="en-US" sz="1200" dirty="0">
                <a:latin typeface="Calibri"/>
                <a:cs typeface="Calibri"/>
              </a:rPr>
              <a:t> and </a:t>
            </a:r>
            <a:r>
              <a:rPr lang="en-US" sz="1200" dirty="0" err="1">
                <a:latin typeface="Calibri"/>
                <a:cs typeface="Calibri"/>
              </a:rPr>
              <a:t>Schocken</a:t>
            </a:r>
            <a:r>
              <a:rPr lang="en-US" sz="1200" dirty="0">
                <a:latin typeface="Calibri"/>
                <a:cs typeface="Calibri"/>
              </a:rPr>
              <a:t> (1991) ”Multilayer Feedforward Networks with Non-Polynomial Activation Functions Can Approximate Any Function”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0DF1D-54B0-5347-B490-2E5392627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85" y="1052124"/>
            <a:ext cx="4253748" cy="488833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9A3E1E-C1EC-6A4F-A2E4-4F74D61F5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74" y="1052124"/>
            <a:ext cx="3777988" cy="48883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E0C107-F34E-0B49-900E-6CC8D9CFF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1" y="1052125"/>
            <a:ext cx="3184393" cy="492814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2935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77F508-AA63-9F4B-9D5D-5A3BFD36B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71286"/>
            <a:ext cx="5486401" cy="5486713"/>
          </a:xfrm>
        </p:spPr>
        <p:txBody>
          <a:bodyPr/>
          <a:lstStyle/>
          <a:p>
            <a:r>
              <a:rPr lang="en-US" dirty="0"/>
              <a:t>Derivatives tables: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B44E1D-2864-964B-B10F-B9B0DD32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computing all the derivatives?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D0A7E-2721-5A4D-89BB-F01EC98D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524000"/>
            <a:ext cx="4582475" cy="4987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2E512-5EA4-E248-BF0F-AE2CA17A5889}"/>
              </a:ext>
            </a:extLst>
          </p:cNvPr>
          <p:cNvSpPr txBox="1"/>
          <p:nvPr/>
        </p:nvSpPr>
        <p:spPr>
          <a:xfrm>
            <a:off x="-76200" y="6604084"/>
            <a:ext cx="42033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alibri"/>
                <a:cs typeface="Calibri"/>
              </a:rPr>
              <a:t>[source:  http://</a:t>
            </a:r>
            <a:r>
              <a:rPr lang="en-US" sz="1050" dirty="0" err="1">
                <a:latin typeface="Calibri"/>
                <a:cs typeface="Calibri"/>
              </a:rPr>
              <a:t>hyperphysics.phy-astr.gsu.edu</a:t>
            </a:r>
            <a:r>
              <a:rPr lang="en-US" sz="1050" dirty="0">
                <a:latin typeface="Calibri"/>
                <a:cs typeface="Calibri"/>
              </a:rPr>
              <a:t>/</a:t>
            </a:r>
            <a:r>
              <a:rPr lang="en-US" sz="1050" dirty="0" err="1">
                <a:latin typeface="Calibri"/>
                <a:cs typeface="Calibri"/>
              </a:rPr>
              <a:t>hbase</a:t>
            </a:r>
            <a:r>
              <a:rPr lang="en-US" sz="1050" dirty="0">
                <a:latin typeface="Calibri"/>
                <a:cs typeface="Calibri"/>
              </a:rPr>
              <a:t>/Math/</a:t>
            </a:r>
            <a:r>
              <a:rPr lang="en-US" sz="1050" dirty="0" err="1">
                <a:latin typeface="Calibri"/>
                <a:cs typeface="Calibri"/>
              </a:rPr>
              <a:t>derfunc.html</a:t>
            </a:r>
            <a:endParaRPr lang="en-US" sz="10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65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B44E1D-2864-964B-B10F-B9B0DD32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computing all the derivatives?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F68F69E-30C4-0C47-B8FC-5D3604570466}"/>
              </a:ext>
            </a:extLst>
          </p:cNvPr>
          <p:cNvSpPr txBox="1">
            <a:spLocks/>
          </p:cNvSpPr>
          <p:nvPr/>
        </p:nvSpPr>
        <p:spPr bwMode="auto">
          <a:xfrm>
            <a:off x="1219200" y="1344788"/>
            <a:ext cx="10439400" cy="355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676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ts val="1176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Calibri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kern="0" dirty="0"/>
              <a:t>But neural net f is never one of those?</a:t>
            </a:r>
          </a:p>
          <a:p>
            <a:pPr lvl="1"/>
            <a:r>
              <a:rPr lang="en-US" sz="2667" kern="0" dirty="0"/>
              <a:t>No problem: CHAIN RULE:</a:t>
            </a:r>
          </a:p>
          <a:p>
            <a:pPr marL="1219170" lvl="2" indent="0">
              <a:buNone/>
            </a:pPr>
            <a:endParaRPr lang="en-US" sz="2400" kern="0" dirty="0"/>
          </a:p>
          <a:p>
            <a:pPr marL="1219170" lvl="2" indent="0">
              <a:buNone/>
            </a:pPr>
            <a:r>
              <a:rPr lang="en-US" sz="2400" kern="0" dirty="0"/>
              <a:t>If </a:t>
            </a:r>
          </a:p>
          <a:p>
            <a:pPr marL="1219170" lvl="2" indent="0">
              <a:buNone/>
            </a:pPr>
            <a:endParaRPr lang="en-US" sz="2400" kern="0" dirty="0"/>
          </a:p>
          <a:p>
            <a:pPr marL="1219170" lvl="2" indent="0">
              <a:buNone/>
            </a:pPr>
            <a:endParaRPr lang="en-US" sz="2400" kern="0" dirty="0"/>
          </a:p>
          <a:p>
            <a:pPr marL="1219170" lvl="2" indent="0">
              <a:buNone/>
            </a:pPr>
            <a:r>
              <a:rPr lang="en-US" sz="2400" kern="0" dirty="0"/>
              <a:t>Then</a:t>
            </a:r>
          </a:p>
          <a:p>
            <a:pPr marL="1219170" lvl="2" indent="0">
              <a:buNone/>
            </a:pPr>
            <a:endParaRPr lang="en-US" sz="2400" kern="0" dirty="0"/>
          </a:p>
          <a:p>
            <a:pPr marL="1219170" lvl="2" indent="0">
              <a:buNone/>
            </a:pPr>
            <a:endParaRPr lang="en-US" sz="2400" kern="0" dirty="0">
              <a:sym typeface="Wingdings" pitchFamily="2" charset="2"/>
            </a:endParaRPr>
          </a:p>
          <a:p>
            <a:pPr marL="1219170" lvl="2" indent="0">
              <a:buNone/>
            </a:pPr>
            <a:r>
              <a:rPr lang="en-US" sz="2400" b="1" kern="0" dirty="0">
                <a:sym typeface="Wingdings" pitchFamily="2" charset="2"/>
              </a:rPr>
              <a:t> Derivatives can be computed by following well-defined procedures</a:t>
            </a:r>
            <a:endParaRPr lang="en-US" sz="2400" b="1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D0502A-BE16-C14A-942E-0C4E494A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2902587"/>
            <a:ext cx="2743200" cy="443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12007-2E18-2849-81F7-6FC2178CE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365" y="4267200"/>
            <a:ext cx="3448680" cy="4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62330B-A916-C64E-8F2E-34BB9BD36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differentiation software 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PyTorch</a:t>
            </a:r>
            <a:r>
              <a:rPr lang="en-US" dirty="0"/>
              <a:t>, TensorFlow, JAX</a:t>
            </a:r>
          </a:p>
          <a:p>
            <a:pPr lvl="1"/>
            <a:r>
              <a:rPr lang="en-US" dirty="0"/>
              <a:t>Only need to program the function g(</a:t>
            </a:r>
            <a:r>
              <a:rPr lang="en-US" dirty="0" err="1"/>
              <a:t>x,y,w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automatically compute all derivatives </a:t>
            </a:r>
            <a:r>
              <a:rPr lang="en-US" dirty="0" err="1"/>
              <a:t>w.r.t.</a:t>
            </a:r>
            <a:r>
              <a:rPr lang="en-US" dirty="0"/>
              <a:t> all entries in w</a:t>
            </a:r>
          </a:p>
          <a:p>
            <a:pPr lvl="1"/>
            <a:r>
              <a:rPr lang="en-US" dirty="0"/>
              <a:t>This is typically done by caching info during forward computation pass of f, and then doing a backward pass = “backpropagation”</a:t>
            </a:r>
          </a:p>
          <a:p>
            <a:pPr lvl="1"/>
            <a:r>
              <a:rPr lang="en-US" dirty="0" err="1"/>
              <a:t>Autodiff</a:t>
            </a:r>
            <a:r>
              <a:rPr lang="en-US" dirty="0"/>
              <a:t> / Backpropagation can often be done at computational cost comparable to the forward pass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C4691-0061-B24C-B242-45895D0C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316110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Network (setting weights)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3A5720-5954-FF44-86F2-64DBD510BFDF}"/>
              </a:ext>
            </a:extLst>
          </p:cNvPr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E87EE-69BD-EB48-9DD5-DA170DA4F94D}"/>
              </a:ext>
            </a:extLst>
          </p:cNvPr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62234-C440-9646-8C45-15CF6D9DD208}"/>
              </a:ext>
            </a:extLst>
          </p:cNvPr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5949CF-19FB-1D42-BE49-C1BB158B76B2}"/>
              </a:ext>
            </a:extLst>
          </p:cNvPr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EBA67D-7088-8F47-A94A-49D9EFD08CFB}"/>
              </a:ext>
            </a:extLst>
          </p:cNvPr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EF69C-9711-1844-9BC8-DCFD043A9A0B}"/>
              </a:ext>
            </a:extLst>
          </p:cNvPr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393A65-A87E-1F41-AD61-11E9C632BB3B}"/>
              </a:ext>
            </a:extLst>
          </p:cNvPr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2AD92-0C8E-3E4A-BE55-152C758BDA6F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7674232" y="1983584"/>
            <a:ext cx="1447800" cy="431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660CD-F8DF-EE46-B5C2-696E0390DD09}"/>
              </a:ext>
            </a:extLst>
          </p:cNvPr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BF4D5-EB5F-364C-865E-88B171A8012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7674232" y="1983584"/>
            <a:ext cx="1447800" cy="22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4FB15-66A0-344C-9012-B54F0E0EA9C5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>
            <a:off x="7674232" y="2720183"/>
            <a:ext cx="1447800" cy="1475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7D91-D32E-9C4E-A158-6624CCE367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674232" y="3456782"/>
            <a:ext cx="1447800" cy="7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0709B-07A7-4140-BC26-0FE413669EAC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7674232" y="4195768"/>
            <a:ext cx="14478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4526FC-59B9-1D43-A928-3AE96BD3E3E3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7674232" y="1983584"/>
            <a:ext cx="1447800" cy="132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053426-5F80-F045-B572-E86C7C3630A4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7674232" y="3306767"/>
            <a:ext cx="1447800" cy="15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353CD-9070-5141-A6EA-B8AF432B6F9A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 flipV="1">
            <a:off x="7674232" y="2415387"/>
            <a:ext cx="1447800" cy="104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8A068-D7D8-3548-B1A8-918E436445B5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7674232" y="2415387"/>
            <a:ext cx="1447800" cy="30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73F45-26B0-9445-AB5D-969B9759967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674232" y="2720183"/>
            <a:ext cx="1447800" cy="58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0B7433-4A04-4B4D-B0B8-7F8D96C47B0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7674232" y="3306767"/>
            <a:ext cx="1447800" cy="149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5117D-CF3A-5C47-9B55-26A495F20C2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7674232" y="2415387"/>
            <a:ext cx="1447800" cy="238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49AFAAF-6B45-4143-B9C8-B1497848ED93}"/>
              </a:ext>
            </a:extLst>
          </p:cNvPr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FB1BB8-62CF-1946-9AAA-C5CC0111225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731632" y="241538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B00FCE-948B-D04E-995A-4E7BCF24FFA4}"/>
              </a:ext>
            </a:extLst>
          </p:cNvPr>
          <p:cNvCxnSpPr>
            <a:cxnSpLocks/>
            <a:stCxn id="5" idx="6"/>
            <a:endCxn id="47" idx="1"/>
          </p:cNvCxnSpPr>
          <p:nvPr/>
        </p:nvCxnSpPr>
        <p:spPr>
          <a:xfrm>
            <a:off x="9731632" y="330676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3B8BE-BF9B-464D-AA23-19734243F6C4}"/>
              </a:ext>
            </a:extLst>
          </p:cNvPr>
          <p:cNvCxnSpPr>
            <a:cxnSpLocks/>
          </p:cNvCxnSpPr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A89556-5068-A441-9CAC-271C20C5D8C3}"/>
              </a:ext>
            </a:extLst>
          </p:cNvPr>
          <p:cNvCxnSpPr>
            <a:cxnSpLocks/>
          </p:cNvCxnSpPr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0DC496-EF5A-DB4D-99ED-6CDCD593A420}"/>
              </a:ext>
            </a:extLst>
          </p:cNvPr>
          <p:cNvCxnSpPr>
            <a:cxnSpLocks/>
          </p:cNvCxnSpPr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B78201-4F0B-4C44-9A9C-5BC367C357C7}"/>
              </a:ext>
            </a:extLst>
          </p:cNvPr>
          <p:cNvCxnSpPr>
            <a:cxnSpLocks/>
          </p:cNvCxnSpPr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B9F4C8-49AC-BE4D-B127-F825536060AF}"/>
              </a:ext>
            </a:extLst>
          </p:cNvPr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softmax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7743EB1-5D6F-4647-9F8C-F124A3C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588" y="2187485"/>
            <a:ext cx="2375244" cy="4147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8E462E5-C4B1-CB4A-824E-C8AC6F2C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632" y="3092859"/>
            <a:ext cx="2375244" cy="4147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0F6A915-63C2-B84F-B65F-CEB927BC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632" y="3938600"/>
            <a:ext cx="2612768" cy="4561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A01153-3F7F-6644-BFE2-8694D89285D8}"/>
              </a:ext>
            </a:extLst>
          </p:cNvPr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0A9A8E-1F14-F24F-898C-6D4E29D54C25}"/>
              </a:ext>
            </a:extLst>
          </p:cNvPr>
          <p:cNvSpPr/>
          <p:nvPr/>
        </p:nvSpPr>
        <p:spPr>
          <a:xfrm>
            <a:off x="1524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441AF3-4700-4D4C-97A4-94A70A289E05}"/>
              </a:ext>
            </a:extLst>
          </p:cNvPr>
          <p:cNvSpPr/>
          <p:nvPr/>
        </p:nvSpPr>
        <p:spPr>
          <a:xfrm>
            <a:off x="1524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0768360-3B88-7D40-BC4A-C666016E741C}"/>
              </a:ext>
            </a:extLst>
          </p:cNvPr>
          <p:cNvSpPr/>
          <p:nvPr/>
        </p:nvSpPr>
        <p:spPr>
          <a:xfrm>
            <a:off x="1524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75CDD4-D652-D247-9B4F-692752AF7464}"/>
              </a:ext>
            </a:extLst>
          </p:cNvPr>
          <p:cNvSpPr/>
          <p:nvPr/>
        </p:nvSpPr>
        <p:spPr>
          <a:xfrm>
            <a:off x="1524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E444B7-D5A5-4846-A1AE-7044E3638EF1}"/>
              </a:ext>
            </a:extLst>
          </p:cNvPr>
          <p:cNvSpPr txBox="1"/>
          <p:nvPr/>
        </p:nvSpPr>
        <p:spPr>
          <a:xfrm>
            <a:off x="2286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12EB48-A487-3441-B5C9-9F27DB460D30}"/>
              </a:ext>
            </a:extLst>
          </p:cNvPr>
          <p:cNvSpPr/>
          <p:nvPr/>
        </p:nvSpPr>
        <p:spPr>
          <a:xfrm>
            <a:off x="1828800" y="1676400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49EC0A3-2056-044A-AE2F-C88F186B5C62}"/>
              </a:ext>
            </a:extLst>
          </p:cNvPr>
          <p:cNvSpPr/>
          <p:nvPr/>
        </p:nvSpPr>
        <p:spPr>
          <a:xfrm>
            <a:off x="1828800" y="2412999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AF0B3B4-206D-6940-908E-B8F44CC68A39}"/>
              </a:ext>
            </a:extLst>
          </p:cNvPr>
          <p:cNvSpPr/>
          <p:nvPr/>
        </p:nvSpPr>
        <p:spPr>
          <a:xfrm>
            <a:off x="1828800" y="314959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B0079F-C22D-F447-8748-DD4429427D40}"/>
              </a:ext>
            </a:extLst>
          </p:cNvPr>
          <p:cNvSpPr/>
          <p:nvPr/>
        </p:nvSpPr>
        <p:spPr>
          <a:xfrm>
            <a:off x="1828800" y="44981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A79B31-1D20-1E44-A15E-1EC23742DAD1}"/>
              </a:ext>
            </a:extLst>
          </p:cNvPr>
          <p:cNvSpPr txBox="1"/>
          <p:nvPr/>
        </p:nvSpPr>
        <p:spPr>
          <a:xfrm>
            <a:off x="1905000" y="38978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EBD58D6-B6E6-264F-A75C-917629177410}"/>
              </a:ext>
            </a:extLst>
          </p:cNvPr>
          <p:cNvSpPr/>
          <p:nvPr/>
        </p:nvSpPr>
        <p:spPr>
          <a:xfrm>
            <a:off x="3505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291ED56-EAB4-6444-8B34-63672FF754B6}"/>
              </a:ext>
            </a:extLst>
          </p:cNvPr>
          <p:cNvSpPr/>
          <p:nvPr/>
        </p:nvSpPr>
        <p:spPr>
          <a:xfrm>
            <a:off x="3505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B686E79-56CA-AD42-8459-398310976342}"/>
              </a:ext>
            </a:extLst>
          </p:cNvPr>
          <p:cNvSpPr/>
          <p:nvPr/>
        </p:nvSpPr>
        <p:spPr>
          <a:xfrm>
            <a:off x="3505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01E9E4E-A9F7-0046-A54F-E1C074D731BA}"/>
              </a:ext>
            </a:extLst>
          </p:cNvPr>
          <p:cNvSpPr/>
          <p:nvPr/>
        </p:nvSpPr>
        <p:spPr>
          <a:xfrm>
            <a:off x="3505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D06C78-41F4-464E-AF0E-1248CC676A5A}"/>
              </a:ext>
            </a:extLst>
          </p:cNvPr>
          <p:cNvSpPr txBox="1"/>
          <p:nvPr/>
        </p:nvSpPr>
        <p:spPr>
          <a:xfrm>
            <a:off x="35814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100046-20AD-764A-98C6-15CD85DD0A91}"/>
              </a:ext>
            </a:extLst>
          </p:cNvPr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C1FE6E-11B8-5943-A4D8-29C373D9E851}"/>
              </a:ext>
            </a:extLst>
          </p:cNvPr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1BD88F-8F49-D444-92C8-C752211BAEAA}"/>
              </a:ext>
            </a:extLst>
          </p:cNvPr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9F6B768-DCB7-E94B-8EA6-B6D07998F922}"/>
              </a:ext>
            </a:extLst>
          </p:cNvPr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B86C79-4210-9543-83E6-0D045AD38EF0}"/>
              </a:ext>
            </a:extLst>
          </p:cNvPr>
          <p:cNvSpPr txBox="1"/>
          <p:nvPr/>
        </p:nvSpPr>
        <p:spPr>
          <a:xfrm>
            <a:off x="5486400" y="38978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FCF439-C5E4-9649-8385-752CE3555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422" y="1791880"/>
            <a:ext cx="372778" cy="3441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04483-3165-034C-BE0B-15F0A4D7A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211" y="2530866"/>
            <a:ext cx="372778" cy="3441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80BE36-B407-0D44-8AF7-EB6CFBA76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179" y="3300221"/>
            <a:ext cx="372778" cy="3512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FE58B-058B-BA45-A9EE-D6F6C0E4E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641" y="4630281"/>
            <a:ext cx="462715" cy="345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288C3A-C36C-8B45-8975-F43E3BB073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1933" y="4613010"/>
            <a:ext cx="537661" cy="37994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2BC2E8-5A0C-5A43-9CD3-6E23F71C0B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5885" y="4630281"/>
            <a:ext cx="462715" cy="3454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13E5AA-E16B-F54D-AA02-856880D05E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4565" y="1817269"/>
            <a:ext cx="372778" cy="3441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0791AF-85B3-AE4C-8102-D8EEFB1D3A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9467" y="2530866"/>
            <a:ext cx="372778" cy="3441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4C2811-1A29-5648-842D-91B62BE1E0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7260" y="3291039"/>
            <a:ext cx="338889" cy="3193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AA10B-F33D-3E40-82EC-9CD1D6C566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4502" y="3259105"/>
            <a:ext cx="394285" cy="3512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AECD10-FAC9-0044-8A9E-DB39334D940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2785" y="2504765"/>
            <a:ext cx="433714" cy="37851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6457251-B511-594C-A7FA-1937338395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94257" y="1803124"/>
            <a:ext cx="394285" cy="34410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E54AC2B-BD58-CD45-8754-2ECD37D744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0742" y="2286104"/>
            <a:ext cx="554762" cy="25853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4B6809-8D43-374B-866E-FAEBC539B5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93513" y="3199165"/>
            <a:ext cx="554762" cy="2585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D4B2D8-497C-2545-B102-D16DA94073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98838" y="4073494"/>
            <a:ext cx="554762" cy="2639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2E5A591-9F0D-0948-815B-21453BD17A6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6400" y="3319869"/>
            <a:ext cx="490130" cy="2639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A3AAC56-D10E-A94C-898F-D0044F1AE0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6400" y="2639453"/>
            <a:ext cx="490130" cy="258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7D8FFC3-5BF1-7848-8214-BDECAF7A5D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10905" y="1877453"/>
            <a:ext cx="490130" cy="2585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100085-647A-DF4E-8B43-0FC5F604BF3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77153" y="4739771"/>
            <a:ext cx="471835" cy="235916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3ECE2D3-5359-324A-9257-C777AA415E9C}"/>
              </a:ext>
            </a:extLst>
          </p:cNvPr>
          <p:cNvCxnSpPr>
            <a:cxnSpLocks/>
            <a:stCxn id="35" idx="6"/>
            <a:endCxn id="42" idx="2"/>
          </p:cNvCxnSpPr>
          <p:nvPr/>
        </p:nvCxnSpPr>
        <p:spPr>
          <a:xfrm flipV="1">
            <a:off x="762000" y="1981200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BCD7A0-8A5E-0649-A78C-A9A10F8D687C}"/>
              </a:ext>
            </a:extLst>
          </p:cNvPr>
          <p:cNvCxnSpPr>
            <a:cxnSpLocks/>
            <a:stCxn id="35" idx="6"/>
            <a:endCxn id="43" idx="2"/>
          </p:cNvCxnSpPr>
          <p:nvPr/>
        </p:nvCxnSpPr>
        <p:spPr>
          <a:xfrm>
            <a:off x="762000" y="1983584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3F17B1-E77E-3242-9073-5E30192DE4F1}"/>
              </a:ext>
            </a:extLst>
          </p:cNvPr>
          <p:cNvCxnSpPr>
            <a:cxnSpLocks/>
            <a:stCxn id="35" idx="6"/>
            <a:endCxn id="45" idx="2"/>
          </p:cNvCxnSpPr>
          <p:nvPr/>
        </p:nvCxnSpPr>
        <p:spPr>
          <a:xfrm>
            <a:off x="762000" y="1983584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7AA8CC3-A41D-2641-AEC3-00760CF4A2F4}"/>
              </a:ext>
            </a:extLst>
          </p:cNvPr>
          <p:cNvCxnSpPr>
            <a:cxnSpLocks/>
            <a:stCxn id="35" idx="6"/>
            <a:endCxn id="46" idx="2"/>
          </p:cNvCxnSpPr>
          <p:nvPr/>
        </p:nvCxnSpPr>
        <p:spPr>
          <a:xfrm>
            <a:off x="762000" y="1983584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CBA05B1-1FF2-924E-8540-42C7CCD0D09F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 flipV="1">
            <a:off x="762000" y="1981200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1A1430B-7D9B-534C-BE41-71F12328FC51}"/>
              </a:ext>
            </a:extLst>
          </p:cNvPr>
          <p:cNvCxnSpPr>
            <a:cxnSpLocks/>
            <a:stCxn id="36" idx="6"/>
            <a:endCxn id="46" idx="2"/>
          </p:cNvCxnSpPr>
          <p:nvPr/>
        </p:nvCxnSpPr>
        <p:spPr>
          <a:xfrm>
            <a:off x="762000" y="2720183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5BBF901-F044-4D4A-BDCC-94282E86A03D}"/>
              </a:ext>
            </a:extLst>
          </p:cNvPr>
          <p:cNvCxnSpPr>
            <a:cxnSpLocks/>
            <a:stCxn id="37" idx="6"/>
            <a:endCxn id="45" idx="2"/>
          </p:cNvCxnSpPr>
          <p:nvPr/>
        </p:nvCxnSpPr>
        <p:spPr>
          <a:xfrm flipV="1">
            <a:off x="762000" y="345439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D6522C-378B-C145-8588-00A5DD78D75F}"/>
              </a:ext>
            </a:extLst>
          </p:cNvPr>
          <p:cNvCxnSpPr>
            <a:cxnSpLocks/>
            <a:stCxn id="36" idx="6"/>
            <a:endCxn id="43" idx="2"/>
          </p:cNvCxnSpPr>
          <p:nvPr/>
        </p:nvCxnSpPr>
        <p:spPr>
          <a:xfrm flipV="1">
            <a:off x="762000" y="2717799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E3CA7E1-B791-F643-A52A-C201B74E77C2}"/>
              </a:ext>
            </a:extLst>
          </p:cNvPr>
          <p:cNvCxnSpPr>
            <a:cxnSpLocks/>
            <a:stCxn id="36" idx="6"/>
            <a:endCxn id="45" idx="2"/>
          </p:cNvCxnSpPr>
          <p:nvPr/>
        </p:nvCxnSpPr>
        <p:spPr>
          <a:xfrm>
            <a:off x="762000" y="2720183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A4370DF-83A4-7A43-84B5-47EFA835A973}"/>
              </a:ext>
            </a:extLst>
          </p:cNvPr>
          <p:cNvCxnSpPr>
            <a:cxnSpLocks/>
            <a:stCxn id="37" idx="6"/>
            <a:endCxn id="46" idx="2"/>
          </p:cNvCxnSpPr>
          <p:nvPr/>
        </p:nvCxnSpPr>
        <p:spPr>
          <a:xfrm>
            <a:off x="762000" y="3456782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0EF41F6-7E7D-4746-B5BA-E33F8AACDD3A}"/>
              </a:ext>
            </a:extLst>
          </p:cNvPr>
          <p:cNvCxnSpPr>
            <a:cxnSpLocks/>
            <a:stCxn id="37" idx="6"/>
            <a:endCxn id="43" idx="2"/>
          </p:cNvCxnSpPr>
          <p:nvPr/>
        </p:nvCxnSpPr>
        <p:spPr>
          <a:xfrm flipV="1">
            <a:off x="762000" y="2717799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F271589-F31A-8548-A1A9-8E363DC490B7}"/>
              </a:ext>
            </a:extLst>
          </p:cNvPr>
          <p:cNvCxnSpPr>
            <a:cxnSpLocks/>
            <a:stCxn id="37" idx="6"/>
            <a:endCxn id="42" idx="2"/>
          </p:cNvCxnSpPr>
          <p:nvPr/>
        </p:nvCxnSpPr>
        <p:spPr>
          <a:xfrm flipV="1">
            <a:off x="762000" y="1981200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6E567D3-4C4B-0547-8B5F-CCEB65CA29E6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 flipV="1">
            <a:off x="762000" y="1981200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A3574CE-D484-B141-979B-3D957468BCA2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 flipV="1">
            <a:off x="762000" y="2717799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EE98790-01FE-B94D-B198-9B5AE88464B2}"/>
              </a:ext>
            </a:extLst>
          </p:cNvPr>
          <p:cNvCxnSpPr>
            <a:cxnSpLocks/>
            <a:stCxn id="39" idx="6"/>
            <a:endCxn id="45" idx="2"/>
          </p:cNvCxnSpPr>
          <p:nvPr/>
        </p:nvCxnSpPr>
        <p:spPr>
          <a:xfrm flipV="1">
            <a:off x="762000" y="3454398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4E60EF2-2C34-714A-8FF9-5D3E24E36813}"/>
              </a:ext>
            </a:extLst>
          </p:cNvPr>
          <p:cNvCxnSpPr>
            <a:cxnSpLocks/>
            <a:stCxn id="39" idx="6"/>
            <a:endCxn id="46" idx="2"/>
          </p:cNvCxnSpPr>
          <p:nvPr/>
        </p:nvCxnSpPr>
        <p:spPr>
          <a:xfrm flipV="1">
            <a:off x="762000" y="48029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7825F59-9CB9-6344-9B57-17527746426F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5A182EC-8071-6645-86B2-10FC3010459A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7691FB5-9F33-5E41-9A0A-D6D0DC947AA9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929864A-6C42-9A4A-AA31-DCE78AC3DFA7}"/>
              </a:ext>
            </a:extLst>
          </p:cNvPr>
          <p:cNvCxnSpPr>
            <a:cxnSpLocks/>
          </p:cNvCxnSpPr>
          <p:nvPr/>
        </p:nvCxnSpPr>
        <p:spPr>
          <a:xfrm>
            <a:off x="24384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557496D-90FC-8E49-9C3B-FD924BD921F3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6C6287D-0C84-3F44-8E45-3EBFB69B44D5}"/>
              </a:ext>
            </a:extLst>
          </p:cNvPr>
          <p:cNvCxnSpPr>
            <a:cxnSpLocks/>
          </p:cNvCxnSpPr>
          <p:nvPr/>
        </p:nvCxnSpPr>
        <p:spPr>
          <a:xfrm>
            <a:off x="24384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20AF504-55DC-D34F-844F-3A95DF368096}"/>
              </a:ext>
            </a:extLst>
          </p:cNvPr>
          <p:cNvCxnSpPr>
            <a:cxnSpLocks/>
          </p:cNvCxnSpPr>
          <p:nvPr/>
        </p:nvCxnSpPr>
        <p:spPr>
          <a:xfrm flipV="1">
            <a:off x="24384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E9EB7F5-3372-C740-95EA-1E454BE1C05C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3697004-4831-AE43-A5ED-784069FE97F9}"/>
              </a:ext>
            </a:extLst>
          </p:cNvPr>
          <p:cNvCxnSpPr>
            <a:cxnSpLocks/>
          </p:cNvCxnSpPr>
          <p:nvPr/>
        </p:nvCxnSpPr>
        <p:spPr>
          <a:xfrm>
            <a:off x="24384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29FFCF0-28DA-D845-9BB1-5B73A19C0F95}"/>
              </a:ext>
            </a:extLst>
          </p:cNvPr>
          <p:cNvCxnSpPr>
            <a:cxnSpLocks/>
          </p:cNvCxnSpPr>
          <p:nvPr/>
        </p:nvCxnSpPr>
        <p:spPr>
          <a:xfrm>
            <a:off x="24384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33ABE2A-AB6B-5441-8521-4B340F180538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357EF21-034E-9D4C-80D8-3406AA34893F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AE527D8-4141-8E41-B6C6-33739702ACEA}"/>
              </a:ext>
            </a:extLst>
          </p:cNvPr>
          <p:cNvCxnSpPr>
            <a:cxnSpLocks/>
          </p:cNvCxnSpPr>
          <p:nvPr/>
        </p:nvCxnSpPr>
        <p:spPr>
          <a:xfrm flipV="1">
            <a:off x="24384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D28FD8A-010E-CA44-BBA2-FD8BF8416596}"/>
              </a:ext>
            </a:extLst>
          </p:cNvPr>
          <p:cNvCxnSpPr>
            <a:cxnSpLocks/>
          </p:cNvCxnSpPr>
          <p:nvPr/>
        </p:nvCxnSpPr>
        <p:spPr>
          <a:xfrm flipV="1">
            <a:off x="24384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609044F1-96A8-DC42-B7B2-1C9CA2F1B66B}"/>
              </a:ext>
            </a:extLst>
          </p:cNvPr>
          <p:cNvCxnSpPr>
            <a:cxnSpLocks/>
          </p:cNvCxnSpPr>
          <p:nvPr/>
        </p:nvCxnSpPr>
        <p:spPr>
          <a:xfrm flipV="1">
            <a:off x="24384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7F8137A-5D13-CF43-8EF4-D1F112B22AD6}"/>
              </a:ext>
            </a:extLst>
          </p:cNvPr>
          <p:cNvCxnSpPr>
            <a:cxnSpLocks/>
          </p:cNvCxnSpPr>
          <p:nvPr/>
        </p:nvCxnSpPr>
        <p:spPr>
          <a:xfrm flipV="1">
            <a:off x="24384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D65653C-0165-2C4C-92B7-FE7DC71C3C87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F777358-80CD-3241-98E3-E428B9AF6390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0F675C8-1B24-524F-858C-C86971377E78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5B40515-0F4D-5C46-9A99-79394DF76AA3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A06DE4D-5375-BB40-9268-1C5AC95D4199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6E92EF-39FC-234C-A220-A3F83E361EEB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03F6A3F-FCF7-FE4C-8D94-82A79307AA97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35386F5-1965-D341-8E1A-C4FAC31BA97F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8BF3F7F-586A-4B42-B3F6-F5AD2C58961F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76F0F04-7C4E-B644-9BCF-ADA074FA9983}"/>
              </a:ext>
            </a:extLst>
          </p:cNvPr>
          <p:cNvCxnSpPr>
            <a:cxnSpLocks/>
          </p:cNvCxnSpPr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3AF7B9B-CBF7-1249-A51A-763A66E85AC1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B7FA1F7-B4AA-324B-86F1-2ED5A1CB2D08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12D3E96-08D3-A143-9773-6266F721701B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1899A1-AD76-EC43-8196-67259176AA09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E16F824-6829-FF49-8BE4-F9B0B4363308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A9418F8-DA02-FA4C-AA82-7B0BA7831519}"/>
              </a:ext>
            </a:extLst>
          </p:cNvPr>
          <p:cNvCxnSpPr>
            <a:cxnSpLocks/>
          </p:cNvCxnSpPr>
          <p:nvPr/>
        </p:nvCxnSpPr>
        <p:spPr>
          <a:xfrm flipV="1">
            <a:off x="60198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C96864B-164A-264C-8D12-EEB1EEF08CBF}"/>
              </a:ext>
            </a:extLst>
          </p:cNvPr>
          <p:cNvSpPr txBox="1"/>
          <p:nvPr/>
        </p:nvSpPr>
        <p:spPr>
          <a:xfrm>
            <a:off x="4528279" y="29308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3D8C7955-1B4B-AD4D-A686-20CD5A764FF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14015" y="5613402"/>
            <a:ext cx="4628677" cy="902645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5B927CD3-EB61-6841-86E9-C1F1725F690F}"/>
              </a:ext>
            </a:extLst>
          </p:cNvPr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 = nonlinear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640367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133600" y="1189038"/>
            <a:ext cx="8229600" cy="4525962"/>
          </a:xfrm>
        </p:spPr>
        <p:txBody>
          <a:bodyPr/>
          <a:lstStyle/>
          <a:p>
            <a:r>
              <a:rPr lang="en-US" sz="2400" dirty="0"/>
              <a:t>Binary case: compare features to a weight vector</a:t>
            </a:r>
          </a:p>
          <a:p>
            <a:r>
              <a:rPr lang="en-US" sz="2400" dirty="0"/>
              <a:t>Learning: figure out the weight vector from examples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620000" y="28702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2</a:t>
            </a:r>
          </a:p>
          <a:p>
            <a:r>
              <a:rPr lang="en-US" sz="1200">
                <a:latin typeface="Courier New" pitchFamily="49" charset="0"/>
              </a:rPr>
              <a:t>YOUR_NAME   : 0</a:t>
            </a:r>
          </a:p>
          <a:p>
            <a:r>
              <a:rPr lang="en-US" sz="1200">
                <a:latin typeface="Courier New" pitchFamily="49" charset="0"/>
              </a:rPr>
              <a:t>MISSPELLED  : 2</a:t>
            </a:r>
          </a:p>
          <a:p>
            <a:r>
              <a:rPr lang="en-US" sz="1200">
                <a:latin typeface="Courier New" pitchFamily="49" charset="0"/>
              </a:rPr>
              <a:t>FROM_FRIEND : 0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7620000" y="2819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2743200" y="2543175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4</a:t>
            </a:r>
          </a:p>
          <a:p>
            <a:r>
              <a:rPr lang="en-US" sz="1200">
                <a:latin typeface="Courier New" pitchFamily="49" charset="0"/>
              </a:rPr>
              <a:t>YOUR_NAME   :-1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:-3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2743200" y="24384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8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3200400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4600" y="32766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Line 7"/>
          <p:cNvSpPr>
            <a:spLocks noChangeShapeType="1"/>
          </p:cNvSpPr>
          <p:nvPr/>
        </p:nvSpPr>
        <p:spPr bwMode="auto">
          <a:xfrm flipH="1" flipV="1">
            <a:off x="4876800" y="3352800"/>
            <a:ext cx="838200" cy="1371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 flipV="1">
            <a:off x="5715000" y="3657600"/>
            <a:ext cx="381000" cy="10668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5334000"/>
            <a:ext cx="9667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5715000" y="4724400"/>
            <a:ext cx="990600" cy="3810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7772400" y="5308600"/>
            <a:ext cx="2057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Courier New" pitchFamily="49" charset="0"/>
              </a:rPr>
              <a:t># free      : 0</a:t>
            </a:r>
          </a:p>
          <a:p>
            <a:r>
              <a:rPr lang="en-US" sz="1200">
                <a:latin typeface="Courier New" pitchFamily="49" charset="0"/>
              </a:rPr>
              <a:t>YOUR_NAME   : 1</a:t>
            </a:r>
          </a:p>
          <a:p>
            <a:r>
              <a:rPr lang="en-US" sz="1200">
                <a:latin typeface="Courier New" pitchFamily="49" charset="0"/>
              </a:rPr>
              <a:t>MISSPELLED  : 1</a:t>
            </a:r>
          </a:p>
          <a:p>
            <a:r>
              <a:rPr lang="en-US" sz="1200">
                <a:latin typeface="Courier New" pitchFamily="49" charset="0"/>
              </a:rPr>
              <a:t>FROM_FRIEND : 1</a:t>
            </a:r>
          </a:p>
          <a:p>
            <a:r>
              <a:rPr lang="en-US" sz="1200">
                <a:latin typeface="Courier New" pitchFamily="49" charset="0"/>
              </a:rPr>
              <a:t>...</a:t>
            </a:r>
          </a:p>
        </p:txBody>
      </p:sp>
      <p:sp>
        <p:nvSpPr>
          <p:cNvPr id="17" name="Double Bracket 16"/>
          <p:cNvSpPr/>
          <p:nvPr/>
        </p:nvSpPr>
        <p:spPr>
          <a:xfrm>
            <a:off x="7772400" y="5257800"/>
            <a:ext cx="1600200" cy="1143000"/>
          </a:xfrm>
          <a:prstGeom prst="bracketPair">
            <a:avLst>
              <a:gd name="adj" fmla="val 69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96" name="TextBox 17"/>
          <p:cNvSpPr txBox="1">
            <a:spLocks noChangeArrowheads="1"/>
          </p:cNvSpPr>
          <p:nvPr/>
        </p:nvSpPr>
        <p:spPr bwMode="auto">
          <a:xfrm>
            <a:off x="1905000" y="5715000"/>
            <a:ext cx="3048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Dot product            positive means the positive class</a:t>
            </a:r>
          </a:p>
        </p:txBody>
      </p:sp>
      <p:pic>
        <p:nvPicPr>
          <p:cNvPr id="20497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76600" y="5791200"/>
            <a:ext cx="533400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 animBg="1"/>
      <p:bldP spid="14" grpId="0" animBg="1"/>
      <p:bldP spid="16" grpId="0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302-9CEB-6B49-ABD1-29F430BB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/>
              <a:t>a Network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3A5720-5954-FF44-86F2-64DBD510BFDF}"/>
              </a:ext>
            </a:extLst>
          </p:cNvPr>
          <p:cNvSpPr/>
          <p:nvPr/>
        </p:nvSpPr>
        <p:spPr>
          <a:xfrm>
            <a:off x="9122032" y="211058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BE87EE-69BD-EB48-9DD5-DA170DA4F94D}"/>
              </a:ext>
            </a:extLst>
          </p:cNvPr>
          <p:cNvSpPr/>
          <p:nvPr/>
        </p:nvSpPr>
        <p:spPr>
          <a:xfrm>
            <a:off x="9122032" y="3001967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262234-C440-9646-8C45-15CF6D9DD208}"/>
              </a:ext>
            </a:extLst>
          </p:cNvPr>
          <p:cNvSpPr/>
          <p:nvPr/>
        </p:nvSpPr>
        <p:spPr>
          <a:xfrm>
            <a:off x="9122032" y="38909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5949CF-19FB-1D42-BE49-C1BB158B76B2}"/>
              </a:ext>
            </a:extLst>
          </p:cNvPr>
          <p:cNvSpPr/>
          <p:nvPr/>
        </p:nvSpPr>
        <p:spPr>
          <a:xfrm>
            <a:off x="7064632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EBA67D-7088-8F47-A94A-49D9EFD08CFB}"/>
              </a:ext>
            </a:extLst>
          </p:cNvPr>
          <p:cNvSpPr/>
          <p:nvPr/>
        </p:nvSpPr>
        <p:spPr>
          <a:xfrm>
            <a:off x="7064632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BEF69C-9711-1844-9BC8-DCFD043A9A0B}"/>
              </a:ext>
            </a:extLst>
          </p:cNvPr>
          <p:cNvSpPr/>
          <p:nvPr/>
        </p:nvSpPr>
        <p:spPr>
          <a:xfrm>
            <a:off x="7064632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1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393A65-A87E-1F41-AD61-11E9C632BB3B}"/>
              </a:ext>
            </a:extLst>
          </p:cNvPr>
          <p:cNvSpPr/>
          <p:nvPr/>
        </p:nvSpPr>
        <p:spPr>
          <a:xfrm>
            <a:off x="7064632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42AD92-0C8E-3E4A-BE55-152C758BDA6F}"/>
              </a:ext>
            </a:extLst>
          </p:cNvPr>
          <p:cNvCxnSpPr>
            <a:stCxn id="7" idx="6"/>
            <a:endCxn id="4" idx="2"/>
          </p:cNvCxnSpPr>
          <p:nvPr/>
        </p:nvCxnSpPr>
        <p:spPr>
          <a:xfrm>
            <a:off x="7674232" y="1983584"/>
            <a:ext cx="1447800" cy="4318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660CD-F8DF-EE46-B5C2-696E0390DD09}"/>
              </a:ext>
            </a:extLst>
          </p:cNvPr>
          <p:cNvSpPr txBox="1"/>
          <p:nvPr/>
        </p:nvSpPr>
        <p:spPr>
          <a:xfrm>
            <a:off x="15522766" y="2996588"/>
            <a:ext cx="1847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BF4D5-EB5F-364C-865E-88B171A80127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7674232" y="1983584"/>
            <a:ext cx="1447800" cy="2212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64FB15-66A0-344C-9012-B54F0E0EA9C5}"/>
              </a:ext>
            </a:extLst>
          </p:cNvPr>
          <p:cNvCxnSpPr>
            <a:cxnSpLocks/>
            <a:stCxn id="8" idx="6"/>
            <a:endCxn id="6" idx="2"/>
          </p:cNvCxnSpPr>
          <p:nvPr/>
        </p:nvCxnSpPr>
        <p:spPr>
          <a:xfrm>
            <a:off x="7674232" y="2720183"/>
            <a:ext cx="1447800" cy="1475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D7D91-D32E-9C4E-A158-6624CCE36735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674232" y="3456782"/>
            <a:ext cx="1447800" cy="738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0709B-07A7-4140-BC26-0FE413669EAC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7674232" y="4195768"/>
            <a:ext cx="144780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4526FC-59B9-1D43-A928-3AE96BD3E3E3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>
          <a:xfrm>
            <a:off x="7674232" y="1983584"/>
            <a:ext cx="1447800" cy="1323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053426-5F80-F045-B572-E86C7C3630A4}"/>
              </a:ext>
            </a:extLst>
          </p:cNvPr>
          <p:cNvCxnSpPr>
            <a:cxnSpLocks/>
            <a:stCxn id="9" idx="6"/>
            <a:endCxn id="5" idx="2"/>
          </p:cNvCxnSpPr>
          <p:nvPr/>
        </p:nvCxnSpPr>
        <p:spPr>
          <a:xfrm flipV="1">
            <a:off x="7674232" y="3306767"/>
            <a:ext cx="1447800" cy="150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353CD-9070-5141-A6EA-B8AF432B6F9A}"/>
              </a:ext>
            </a:extLst>
          </p:cNvPr>
          <p:cNvCxnSpPr>
            <a:cxnSpLocks/>
            <a:stCxn id="9" idx="6"/>
            <a:endCxn id="4" idx="2"/>
          </p:cNvCxnSpPr>
          <p:nvPr/>
        </p:nvCxnSpPr>
        <p:spPr>
          <a:xfrm flipV="1">
            <a:off x="7674232" y="2415387"/>
            <a:ext cx="1447800" cy="104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8A068-D7D8-3548-B1A8-918E436445B5}"/>
              </a:ext>
            </a:extLst>
          </p:cNvPr>
          <p:cNvCxnSpPr>
            <a:cxnSpLocks/>
            <a:stCxn id="8" idx="6"/>
            <a:endCxn id="4" idx="2"/>
          </p:cNvCxnSpPr>
          <p:nvPr/>
        </p:nvCxnSpPr>
        <p:spPr>
          <a:xfrm flipV="1">
            <a:off x="7674232" y="2415387"/>
            <a:ext cx="1447800" cy="30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73F45-26B0-9445-AB5D-969B9759967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7674232" y="2720183"/>
            <a:ext cx="1447800" cy="586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0B7433-4A04-4B4D-B0B8-7F8D96C47B0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7674232" y="3306767"/>
            <a:ext cx="1447800" cy="1498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F5117D-CF3A-5C47-9B55-26A495F20C2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7674232" y="2415387"/>
            <a:ext cx="1447800" cy="2389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49AFAAF-6B45-4143-B9C8-B1497848ED93}"/>
              </a:ext>
            </a:extLst>
          </p:cNvPr>
          <p:cNvSpPr/>
          <p:nvPr/>
        </p:nvSpPr>
        <p:spPr>
          <a:xfrm>
            <a:off x="10170777" y="1857775"/>
            <a:ext cx="399055" cy="28979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FB1BB8-62CF-1946-9AAA-C5CC0111225A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731632" y="241538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B00FCE-948B-D04E-995A-4E7BCF24FFA4}"/>
              </a:ext>
            </a:extLst>
          </p:cNvPr>
          <p:cNvCxnSpPr>
            <a:cxnSpLocks/>
            <a:stCxn id="5" idx="6"/>
            <a:endCxn id="47" idx="1"/>
          </p:cNvCxnSpPr>
          <p:nvPr/>
        </p:nvCxnSpPr>
        <p:spPr>
          <a:xfrm>
            <a:off x="9731632" y="3306767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83B8BE-BF9B-464D-AA23-19734243F6C4}"/>
              </a:ext>
            </a:extLst>
          </p:cNvPr>
          <p:cNvCxnSpPr>
            <a:cxnSpLocks/>
          </p:cNvCxnSpPr>
          <p:nvPr/>
        </p:nvCxnSpPr>
        <p:spPr>
          <a:xfrm>
            <a:off x="9731632" y="4166699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A89556-5068-A441-9CAC-271C20C5D8C3}"/>
              </a:ext>
            </a:extLst>
          </p:cNvPr>
          <p:cNvCxnSpPr>
            <a:cxnSpLocks/>
          </p:cNvCxnSpPr>
          <p:nvPr/>
        </p:nvCxnSpPr>
        <p:spPr>
          <a:xfrm>
            <a:off x="10569832" y="243705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0DC496-EF5A-DB4D-99ED-6CDCD593A420}"/>
              </a:ext>
            </a:extLst>
          </p:cNvPr>
          <p:cNvCxnSpPr>
            <a:cxnSpLocks/>
          </p:cNvCxnSpPr>
          <p:nvPr/>
        </p:nvCxnSpPr>
        <p:spPr>
          <a:xfrm>
            <a:off x="10569832" y="3328431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AB78201-4F0B-4C44-9A9C-5BC367C357C7}"/>
              </a:ext>
            </a:extLst>
          </p:cNvPr>
          <p:cNvCxnSpPr>
            <a:cxnSpLocks/>
          </p:cNvCxnSpPr>
          <p:nvPr/>
        </p:nvCxnSpPr>
        <p:spPr>
          <a:xfrm>
            <a:off x="10569832" y="4188363"/>
            <a:ext cx="439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CB9F4C8-49AC-BE4D-B127-F825536060AF}"/>
              </a:ext>
            </a:extLst>
          </p:cNvPr>
          <p:cNvSpPr txBox="1"/>
          <p:nvPr/>
        </p:nvSpPr>
        <p:spPr>
          <a:xfrm>
            <a:off x="10221270" y="2213256"/>
            <a:ext cx="252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softmax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7743EB1-5D6F-4647-9F8C-F124A3C4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588" y="2187485"/>
            <a:ext cx="2375244" cy="4147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8E462E5-C4B1-CB4A-824E-C8AC6F2C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632" y="3092859"/>
            <a:ext cx="2375244" cy="4147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0F6A915-63C2-B84F-B65F-CEB927BC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5632" y="3938600"/>
            <a:ext cx="2612768" cy="4561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A01153-3F7F-6644-BFE2-8694D89285D8}"/>
              </a:ext>
            </a:extLst>
          </p:cNvPr>
          <p:cNvSpPr txBox="1"/>
          <p:nvPr/>
        </p:nvSpPr>
        <p:spPr>
          <a:xfrm>
            <a:off x="7162800" y="39647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100046-20AD-764A-98C6-15CD85DD0A91}"/>
              </a:ext>
            </a:extLst>
          </p:cNvPr>
          <p:cNvSpPr/>
          <p:nvPr/>
        </p:nvSpPr>
        <p:spPr>
          <a:xfrm>
            <a:off x="5410200" y="1678784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C1FE6E-11B8-5943-A4D8-29C373D9E851}"/>
              </a:ext>
            </a:extLst>
          </p:cNvPr>
          <p:cNvSpPr/>
          <p:nvPr/>
        </p:nvSpPr>
        <p:spPr>
          <a:xfrm>
            <a:off x="5410200" y="2415383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1BD88F-8F49-D444-92C8-C752211BAEAA}"/>
              </a:ext>
            </a:extLst>
          </p:cNvPr>
          <p:cNvSpPr/>
          <p:nvPr/>
        </p:nvSpPr>
        <p:spPr>
          <a:xfrm>
            <a:off x="5410200" y="3151982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9F6B768-DCB7-E94B-8EA6-B6D07998F922}"/>
              </a:ext>
            </a:extLst>
          </p:cNvPr>
          <p:cNvSpPr/>
          <p:nvPr/>
        </p:nvSpPr>
        <p:spPr>
          <a:xfrm>
            <a:off x="5410200" y="4500568"/>
            <a:ext cx="6096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B86C79-4210-9543-83E6-0D045AD38EF0}"/>
              </a:ext>
            </a:extLst>
          </p:cNvPr>
          <p:cNvSpPr txBox="1"/>
          <p:nvPr/>
        </p:nvSpPr>
        <p:spPr>
          <a:xfrm>
            <a:off x="5486400" y="39002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288C3A-C36C-8B45-8975-F43E3BB07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933" y="4613010"/>
            <a:ext cx="537661" cy="3799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9AA10B-F33D-3E40-82EC-9CD1D6C56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4502" y="3259105"/>
            <a:ext cx="394285" cy="3512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7AECD10-FAC9-0044-8A9E-DB39334D9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2785" y="2504765"/>
            <a:ext cx="433714" cy="37851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6457251-B511-594C-A7FA-193733839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4257" y="1803124"/>
            <a:ext cx="394285" cy="34410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E54AC2B-BD58-CD45-8754-2ECD37D744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742" y="2286104"/>
            <a:ext cx="554762" cy="25853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4B6809-8D43-374B-866E-FAEBC539B5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3513" y="3199165"/>
            <a:ext cx="554762" cy="2585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ED4B2D8-497C-2545-B102-D16DA9407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8838" y="4073494"/>
            <a:ext cx="554762" cy="2639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2E5A591-9F0D-0948-815B-21453BD17A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3319869"/>
            <a:ext cx="490130" cy="2639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A3AAC56-D10E-A94C-898F-D0044F1AE0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0" y="2639453"/>
            <a:ext cx="490130" cy="25853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7D8FFC3-5BF1-7848-8214-BDECAF7A5D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10905" y="1877453"/>
            <a:ext cx="490130" cy="2585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5A100085-647A-DF4E-8B43-0FC5F604BF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7153" y="4739771"/>
            <a:ext cx="471835" cy="235916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D65653C-0165-2C4C-92B7-FE7DC71C3C87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F777358-80CD-3241-98E3-E428B9AF6390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0F675C8-1B24-524F-858C-C86971377E78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1470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5B40515-0F4D-5C46-9A99-79394DF76AA3}"/>
              </a:ext>
            </a:extLst>
          </p:cNvPr>
          <p:cNvCxnSpPr>
            <a:cxnSpLocks/>
          </p:cNvCxnSpPr>
          <p:nvPr/>
        </p:nvCxnSpPr>
        <p:spPr>
          <a:xfrm>
            <a:off x="6019800" y="1985968"/>
            <a:ext cx="1066800" cy="281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A06DE4D-5375-BB40-9268-1C5AC95D4199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D6E92EF-39FC-234C-A220-A3F83E361EEB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2082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03F6A3F-FCF7-FE4C-8D94-82A79307AA97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35386F5-1965-D341-8E1A-C4FAC31BA97F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78BF3F7F-586A-4B42-B3F6-F5AD2C58961F}"/>
              </a:ext>
            </a:extLst>
          </p:cNvPr>
          <p:cNvCxnSpPr>
            <a:cxnSpLocks/>
          </p:cNvCxnSpPr>
          <p:nvPr/>
        </p:nvCxnSpPr>
        <p:spPr>
          <a:xfrm>
            <a:off x="6019800" y="2722567"/>
            <a:ext cx="1066800" cy="734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76F0F04-7C4E-B644-9BCF-ADA074FA9983}"/>
              </a:ext>
            </a:extLst>
          </p:cNvPr>
          <p:cNvCxnSpPr>
            <a:cxnSpLocks/>
          </p:cNvCxnSpPr>
          <p:nvPr/>
        </p:nvCxnSpPr>
        <p:spPr>
          <a:xfrm>
            <a:off x="6019800" y="3459166"/>
            <a:ext cx="1066800" cy="1346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3AF7B9B-CBF7-1249-A51A-763A66E85AC1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7389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2B7FA1F7-B4AA-324B-86F1-2ED5A1CB2D08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1475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12D3E96-08D3-A143-9773-6266F721701B}"/>
              </a:ext>
            </a:extLst>
          </p:cNvPr>
          <p:cNvCxnSpPr>
            <a:cxnSpLocks/>
          </p:cNvCxnSpPr>
          <p:nvPr/>
        </p:nvCxnSpPr>
        <p:spPr>
          <a:xfrm flipV="1">
            <a:off x="6019800" y="1983584"/>
            <a:ext cx="1066800" cy="2824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1899A1-AD76-EC43-8196-67259176AA09}"/>
              </a:ext>
            </a:extLst>
          </p:cNvPr>
          <p:cNvCxnSpPr>
            <a:cxnSpLocks/>
          </p:cNvCxnSpPr>
          <p:nvPr/>
        </p:nvCxnSpPr>
        <p:spPr>
          <a:xfrm flipV="1">
            <a:off x="6019800" y="2720183"/>
            <a:ext cx="1066800" cy="2087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E16F824-6829-FF49-8BE4-F9B0B4363308}"/>
              </a:ext>
            </a:extLst>
          </p:cNvPr>
          <p:cNvCxnSpPr>
            <a:cxnSpLocks/>
          </p:cNvCxnSpPr>
          <p:nvPr/>
        </p:nvCxnSpPr>
        <p:spPr>
          <a:xfrm flipV="1">
            <a:off x="6019800" y="3456782"/>
            <a:ext cx="1066800" cy="1350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1A9418F8-DA02-FA4C-AA82-7B0BA7831519}"/>
              </a:ext>
            </a:extLst>
          </p:cNvPr>
          <p:cNvCxnSpPr>
            <a:cxnSpLocks/>
          </p:cNvCxnSpPr>
          <p:nvPr/>
        </p:nvCxnSpPr>
        <p:spPr>
          <a:xfrm flipV="1">
            <a:off x="6019800" y="4805368"/>
            <a:ext cx="1066800" cy="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B927CD3-EB61-6841-86E9-C1F1725F690F}"/>
              </a:ext>
            </a:extLst>
          </p:cNvPr>
          <p:cNvSpPr txBox="1"/>
          <p:nvPr/>
        </p:nvSpPr>
        <p:spPr>
          <a:xfrm>
            <a:off x="8398132" y="5675332"/>
            <a:ext cx="328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 = nonlinear activation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7747D-C853-DC4C-A277-27B5CBB88E81}"/>
              </a:ext>
            </a:extLst>
          </p:cNvPr>
          <p:cNvSpPr txBox="1"/>
          <p:nvPr/>
        </p:nvSpPr>
        <p:spPr>
          <a:xfrm>
            <a:off x="1797687" y="2507149"/>
            <a:ext cx="221246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Key 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Backprop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7502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2" grpId="0"/>
      <p:bldP spid="38" grpId="0"/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2000" b="0" dirty="0"/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986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=?????</m:t>
                    </m:r>
                  </m:oMath>
                </a14:m>
                <a:endParaRPr lang="en-US" sz="2000" b="0" dirty="0"/>
              </a:p>
              <a:p>
                <a:endParaRPr lang="en-US" sz="24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46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/>
              </a:p>
              <a:p>
                <a:endParaRPr lang="en-US" sz="20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3639491"/>
              </a:xfrm>
              <a:blipFill>
                <a:blip r:embed="rId4"/>
                <a:stretch>
                  <a:fillRect l="-750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081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=?????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466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10137" y="5522055"/>
                <a:ext cx="38481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Interpretation: A tiny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will result in an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36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increase in g due to this cube function.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137" y="5522055"/>
                <a:ext cx="3848100" cy="923330"/>
              </a:xfrm>
              <a:prstGeom prst="rect">
                <a:avLst/>
              </a:prstGeom>
              <a:blipFill>
                <a:blip r:embed="rId23"/>
                <a:stretch>
                  <a:fillRect l="-126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/>
          <p:nvPr/>
        </p:nvCxnSpPr>
        <p:spPr>
          <a:xfrm flipH="1" flipV="1">
            <a:off x="4491037" y="5423359"/>
            <a:ext cx="304800" cy="23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173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=???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43200" y="5690872"/>
                <a:ext cx="381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dirty="0"/>
                  <a:t> may be useful.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5690872"/>
                <a:ext cx="3810000" cy="369332"/>
              </a:xfrm>
              <a:prstGeom prst="rect">
                <a:avLst/>
              </a:prstGeom>
              <a:blipFill>
                <a:blip r:embed="rId24"/>
                <a:stretch>
                  <a:fillRect l="-128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667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functions.</a:t>
                </a:r>
              </a:p>
              <a:p>
                <a:pPr lvl="1"/>
                <a:r>
                  <a:rPr lang="en-US" sz="2000" dirty="0"/>
                  <a:t>Can use derivative chain rule to compute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435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functions, use chain rule.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4419600" y="5638800"/>
            <a:ext cx="304800" cy="23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391025" y="6132713"/>
            <a:ext cx="333375" cy="27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873624" y="5568435"/>
                <a:ext cx="53340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 we reconcile this seeming contradiction?</a:t>
                </a:r>
              </a:p>
              <a:p>
                <a:r>
                  <a:rPr lang="en-US" dirty="0"/>
                  <a:t>Top partial derivative means cube function contributes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36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bottom </a:t>
                </a:r>
                <a:r>
                  <a:rPr lang="en-US" dirty="0" err="1"/>
                  <a:t>p.d</a:t>
                </a:r>
                <a:r>
                  <a:rPr lang="en-US" dirty="0"/>
                  <a:t>. means product contributes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so add them.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24" y="5568435"/>
                <a:ext cx="5334000" cy="1200329"/>
              </a:xfrm>
              <a:prstGeom prst="rect">
                <a:avLst/>
              </a:prstGeom>
              <a:blipFill>
                <a:blip r:embed="rId25"/>
                <a:stretch>
                  <a:fillRect l="-914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45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Binary Decision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/>
              <a:t>In the space of feature vectors</a:t>
            </a:r>
          </a:p>
          <a:p>
            <a:pPr lvl="1" eaLnBrk="1" hangingPunct="1"/>
            <a:r>
              <a:rPr lang="en-US" sz="2400"/>
              <a:t>Examples are points</a:t>
            </a:r>
          </a:p>
          <a:p>
            <a:pPr lvl="1" eaLnBrk="1" hangingPunct="1"/>
            <a:r>
              <a:rPr lang="en-US" sz="2400"/>
              <a:t>Any weight vector is a hyperplane</a:t>
            </a:r>
          </a:p>
          <a:p>
            <a:pPr lvl="1" eaLnBrk="1" hangingPunct="1"/>
            <a:r>
              <a:rPr lang="en-US" sz="2400"/>
              <a:t>One side corresponds to Y=+1</a:t>
            </a:r>
          </a:p>
          <a:p>
            <a:pPr lvl="1" eaLnBrk="1" hangingPunct="1"/>
            <a:r>
              <a:rPr lang="en-US" sz="2400"/>
              <a:t>Other corresponds to Y=-1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600200" y="4724400"/>
            <a:ext cx="16764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urier New" pitchFamily="49" charset="0"/>
              </a:rPr>
              <a:t>BIAS  : -3</a:t>
            </a:r>
          </a:p>
          <a:p>
            <a:r>
              <a:rPr lang="en-US">
                <a:latin typeface="Courier New" pitchFamily="49" charset="0"/>
              </a:rPr>
              <a:t>free  :  4</a:t>
            </a:r>
          </a:p>
          <a:p>
            <a:r>
              <a:rPr lang="en-US">
                <a:latin typeface="Courier New" pitchFamily="49" charset="0"/>
              </a:rPr>
              <a:t>money :  2</a:t>
            </a:r>
          </a:p>
          <a:p>
            <a:r>
              <a:rPr lang="en-US">
                <a:latin typeface="Courier New" pitchFamily="49" charset="0"/>
              </a:rPr>
              <a:t>...</a:t>
            </a:r>
          </a:p>
        </p:txBody>
      </p:sp>
      <p:pic>
        <p:nvPicPr>
          <p:cNvPr id="21509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111625"/>
            <a:ext cx="292100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6400800" y="5638800"/>
            <a:ext cx="2362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V="1">
            <a:off x="6400800" y="3505200"/>
            <a:ext cx="0" cy="213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62484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7315200" y="56388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096000" y="54244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0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6096000" y="45720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096000" y="3595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7661" name="Freeform 13"/>
          <p:cNvSpPr>
            <a:spLocks/>
          </p:cNvSpPr>
          <p:nvPr/>
        </p:nvSpPr>
        <p:spPr bwMode="auto">
          <a:xfrm rot="-1185043">
            <a:off x="5791200" y="3962400"/>
            <a:ext cx="1117600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62" name="Line 14"/>
          <p:cNvSpPr>
            <a:spLocks noChangeShapeType="1"/>
          </p:cNvSpPr>
          <p:nvPr/>
        </p:nvSpPr>
        <p:spPr bwMode="auto">
          <a:xfrm rot="-646224">
            <a:off x="6446838" y="3852863"/>
            <a:ext cx="647700" cy="2309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8229600" y="57292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free</a:t>
            </a:r>
          </a:p>
        </p:txBody>
      </p:sp>
      <p:sp>
        <p:nvSpPr>
          <p:cNvPr id="21520" name="Text Box 16"/>
          <p:cNvSpPr txBox="1">
            <a:spLocks noChangeArrowheads="1"/>
          </p:cNvSpPr>
          <p:nvPr/>
        </p:nvSpPr>
        <p:spPr bwMode="auto">
          <a:xfrm rot="-5400000">
            <a:off x="5212557" y="3474243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money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7010400" y="4114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+1 = SPAM</a:t>
            </a: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4724400" y="55626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-1 = HAM</a:t>
            </a:r>
          </a:p>
        </p:txBody>
      </p:sp>
      <p:pic>
        <p:nvPicPr>
          <p:cNvPr id="27667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6248400"/>
            <a:ext cx="12192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6" name="Picture 2" descr="C:\Users\Dan\Dropbox\Office\CS 188\Ketrina Art\Perceptron\DecisionRule.png"/>
          <p:cNvPicPr>
            <a:picLocks noChangeAspect="1" noChangeArrowheads="1"/>
          </p:cNvPicPr>
          <p:nvPr/>
        </p:nvPicPr>
        <p:blipFill>
          <a:blip r:embed="rId6" cstate="print"/>
          <a:srcRect b="53537"/>
          <a:stretch>
            <a:fillRect/>
          </a:stretch>
        </p:blipFill>
        <p:spPr bwMode="auto">
          <a:xfrm>
            <a:off x="5943600" y="1447800"/>
            <a:ext cx="5638800" cy="18612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1" grpId="0" animBg="1"/>
      <p:bldP spid="27662" grpId="0" animBg="1"/>
      <p:bldP spid="27665" grpId="0"/>
      <p:bldP spid="2766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Propagation: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</p:spPr>
            <p:txBody>
              <a:bodyPr/>
              <a:lstStyle/>
              <a:p>
                <a:r>
                  <a:rPr lang="en-US" sz="2400" dirty="0"/>
                  <a:t>Suppose we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and want the gradient at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=[2, 3]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Think of the function as a composition of many functions, use chain rule.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b="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b="0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36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⋅3=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251484"/>
                <a:ext cx="11379200" cy="5454116"/>
              </a:xfrm>
              <a:blipFill>
                <a:blip r:embed="rId4"/>
                <a:stretch>
                  <a:fillRect l="-750" t="-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6781800" y="2590800"/>
            <a:ext cx="4724400" cy="2572456"/>
            <a:chOff x="7391400" y="2590800"/>
            <a:chExt cx="4724400" cy="2572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/>
                <p:cNvSpPr/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3" name="Oval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725" y="2590800"/>
                  <a:ext cx="533400" cy="5334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3750" y="3069162"/>
                  <a:ext cx="533400" cy="5334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/>
                <p:cNvSpPr/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250" y="4527224"/>
                  <a:ext cx="533400" cy="5334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/>
                <p:cNvSpPr/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4250" y="3810000"/>
                  <a:ext cx="533400" cy="5334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1400" y="2672834"/>
                  <a:ext cx="52387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037" y="3641046"/>
                  <a:ext cx="523875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9500" y="4793924"/>
                  <a:ext cx="4889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/>
            <p:cNvCxnSpPr>
              <a:stCxn id="4" idx="3"/>
              <a:endCxn id="3" idx="2"/>
            </p:cNvCxnSpPr>
            <p:nvPr/>
          </p:nvCxnSpPr>
          <p:spPr>
            <a:xfrm>
              <a:off x="7915275" y="2857500"/>
              <a:ext cx="5524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Freeform 74"/>
            <p:cNvSpPr/>
            <p:nvPr/>
          </p:nvSpPr>
          <p:spPr>
            <a:xfrm>
              <a:off x="7962900" y="4800600"/>
              <a:ext cx="1657350" cy="219075"/>
            </a:xfrm>
            <a:custGeom>
              <a:avLst/>
              <a:gdLst>
                <a:gd name="connsiteX0" fmla="*/ 0 w 1657350"/>
                <a:gd name="connsiteY0" fmla="*/ 219075 h 219075"/>
                <a:gd name="connsiteX1" fmla="*/ 1085850 w 1657350"/>
                <a:gd name="connsiteY1" fmla="*/ 219075 h 219075"/>
                <a:gd name="connsiteX2" fmla="*/ 1657350 w 1657350"/>
                <a:gd name="connsiteY2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7350" h="219075">
                  <a:moveTo>
                    <a:pt x="0" y="219075"/>
                  </a:moveTo>
                  <a:lnTo>
                    <a:pt x="1085850" y="219075"/>
                  </a:lnTo>
                  <a:lnTo>
                    <a:pt x="16573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7962900" y="3467100"/>
              <a:ext cx="1762125" cy="390525"/>
            </a:xfrm>
            <a:custGeom>
              <a:avLst/>
              <a:gdLst>
                <a:gd name="connsiteX0" fmla="*/ 0 w 1762125"/>
                <a:gd name="connsiteY0" fmla="*/ 390525 h 390525"/>
                <a:gd name="connsiteX1" fmla="*/ 1028700 w 1762125"/>
                <a:gd name="connsiteY1" fmla="*/ 390525 h 390525"/>
                <a:gd name="connsiteX2" fmla="*/ 1762125 w 1762125"/>
                <a:gd name="connsiteY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2125" h="390525">
                  <a:moveTo>
                    <a:pt x="0" y="390525"/>
                  </a:moveTo>
                  <a:lnTo>
                    <a:pt x="1028700" y="390525"/>
                  </a:lnTo>
                  <a:lnTo>
                    <a:pt x="176212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9029700" y="2847975"/>
              <a:ext cx="676275" cy="352425"/>
            </a:xfrm>
            <a:custGeom>
              <a:avLst/>
              <a:gdLst>
                <a:gd name="connsiteX0" fmla="*/ 0 w 676275"/>
                <a:gd name="connsiteY0" fmla="*/ 0 h 352425"/>
                <a:gd name="connsiteX1" fmla="*/ 361950 w 676275"/>
                <a:gd name="connsiteY1" fmla="*/ 0 h 352425"/>
                <a:gd name="connsiteX2" fmla="*/ 676275 w 67627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275" h="352425">
                  <a:moveTo>
                    <a:pt x="0" y="0"/>
                  </a:moveTo>
                  <a:lnTo>
                    <a:pt x="361950" y="0"/>
                  </a:lnTo>
                  <a:lnTo>
                    <a:pt x="676275" y="3524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0229850" y="3352800"/>
              <a:ext cx="971550" cy="542925"/>
            </a:xfrm>
            <a:custGeom>
              <a:avLst/>
              <a:gdLst>
                <a:gd name="connsiteX0" fmla="*/ 0 w 971550"/>
                <a:gd name="connsiteY0" fmla="*/ 0 h 542925"/>
                <a:gd name="connsiteX1" fmla="*/ 428625 w 971550"/>
                <a:gd name="connsiteY1" fmla="*/ 0 h 542925"/>
                <a:gd name="connsiteX2" fmla="*/ 971550 w 971550"/>
                <a:gd name="connsiteY2" fmla="*/ 542925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1550" h="542925">
                  <a:moveTo>
                    <a:pt x="0" y="0"/>
                  </a:moveTo>
                  <a:lnTo>
                    <a:pt x="428625" y="0"/>
                  </a:lnTo>
                  <a:lnTo>
                    <a:pt x="971550" y="542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10153650" y="4276725"/>
              <a:ext cx="1047750" cy="533400"/>
            </a:xfrm>
            <a:custGeom>
              <a:avLst/>
              <a:gdLst>
                <a:gd name="connsiteX0" fmla="*/ 0 w 1047750"/>
                <a:gd name="connsiteY0" fmla="*/ 533400 h 533400"/>
                <a:gd name="connsiteX1" fmla="*/ 514350 w 1047750"/>
                <a:gd name="connsiteY1" fmla="*/ 533400 h 533400"/>
                <a:gd name="connsiteX2" fmla="*/ 1047750 w 1047750"/>
                <a:gd name="connsiteY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533400">
                  <a:moveTo>
                    <a:pt x="0" y="533400"/>
                  </a:moveTo>
                  <a:lnTo>
                    <a:pt x="514350" y="533400"/>
                  </a:lnTo>
                  <a:lnTo>
                    <a:pt x="104775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4850" y="4200525"/>
                  <a:ext cx="30480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reeform 84"/>
            <p:cNvSpPr/>
            <p:nvPr/>
          </p:nvSpPr>
          <p:spPr>
            <a:xfrm>
              <a:off x="8648700" y="4391025"/>
              <a:ext cx="1000125" cy="266700"/>
            </a:xfrm>
            <a:custGeom>
              <a:avLst/>
              <a:gdLst>
                <a:gd name="connsiteX0" fmla="*/ 0 w 1000125"/>
                <a:gd name="connsiteY0" fmla="*/ 0 h 266700"/>
                <a:gd name="connsiteX1" fmla="*/ 352425 w 1000125"/>
                <a:gd name="connsiteY1" fmla="*/ 0 h 266700"/>
                <a:gd name="connsiteX2" fmla="*/ 1000125 w 1000125"/>
                <a:gd name="connsiteY2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125" h="266700">
                  <a:moveTo>
                    <a:pt x="0" y="0"/>
                  </a:moveTo>
                  <a:lnTo>
                    <a:pt x="352425" y="0"/>
                  </a:lnTo>
                  <a:lnTo>
                    <a:pt x="1000125" y="26670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>
              <a:stCxn id="7" idx="6"/>
            </p:cNvCxnSpPr>
            <p:nvPr/>
          </p:nvCxnSpPr>
          <p:spPr>
            <a:xfrm>
              <a:off x="11677650" y="4076700"/>
              <a:ext cx="4381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8351837" y="2505075"/>
            <a:ext cx="3630613" cy="2317695"/>
            <a:chOff x="8809037" y="2505075"/>
            <a:chExt cx="3630613" cy="23176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9037" y="2505075"/>
                  <a:ext cx="7921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3943" y="3024727"/>
                  <a:ext cx="932657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1238" y="4453438"/>
                  <a:ext cx="79533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=30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3338" y="3735943"/>
                  <a:ext cx="976312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350" y="5207919"/>
                <a:ext cx="1066800" cy="6676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305675" y="2514600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40650" y="354437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4775" y="4691292"/>
            <a:ext cx="31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527" y="4056750"/>
                <a:ext cx="354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775" y="3419530"/>
                <a:ext cx="899322" cy="6190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38" y="4873289"/>
                <a:ext cx="1090612" cy="6190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619" y="2838450"/>
                <a:ext cx="45958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834" y="2831068"/>
                <a:ext cx="45958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59" y="3831193"/>
                <a:ext cx="459581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759" y="4997393"/>
                <a:ext cx="459581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67240" y="5898398"/>
                <a:ext cx="2971800" cy="70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240" y="5898398"/>
                <a:ext cx="2971800" cy="7087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85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</a:t>
            </a:r>
          </a:p>
        </p:txBody>
      </p:sp>
      <p:pic>
        <p:nvPicPr>
          <p:cNvPr id="19" name="Picture 2" descr="C:\Users\Dan\Dropbox\Office\CS 188\Ketrina Art\Perceptron\PerceptronUpdate.png"/>
          <p:cNvPicPr>
            <a:picLocks noChangeAspect="1" noChangeArrowheads="1"/>
          </p:cNvPicPr>
          <p:nvPr/>
        </p:nvPicPr>
        <p:blipFill>
          <a:blip r:embed="rId3" cstate="print"/>
          <a:srcRect l="4851" r="16275" b="63380"/>
          <a:stretch>
            <a:fillRect/>
          </a:stretch>
        </p:blipFill>
        <p:spPr bwMode="auto">
          <a:xfrm>
            <a:off x="6477000" y="1219200"/>
            <a:ext cx="4800600" cy="1981200"/>
          </a:xfrm>
          <a:prstGeom prst="rect">
            <a:avLst/>
          </a:prstGeom>
          <a:noFill/>
        </p:spPr>
      </p:pic>
      <p:pic>
        <p:nvPicPr>
          <p:cNvPr id="20" name="Picture 2" descr="C:\Users\Dan\Dropbox\Office\CS 188\Ketrina Art\Perceptron\PerceptronUpdate.png"/>
          <p:cNvPicPr>
            <a:picLocks noChangeAspect="1" noChangeArrowheads="1"/>
          </p:cNvPicPr>
          <p:nvPr/>
        </p:nvPicPr>
        <p:blipFill>
          <a:blip r:embed="rId3" cstate="print"/>
          <a:srcRect l="4851" t="40845" r="16275" b="30986"/>
          <a:stretch>
            <a:fillRect/>
          </a:stretch>
        </p:blipFill>
        <p:spPr bwMode="auto">
          <a:xfrm>
            <a:off x="6477000" y="3352800"/>
            <a:ext cx="4800600" cy="1524000"/>
          </a:xfrm>
          <a:prstGeom prst="rect">
            <a:avLst/>
          </a:prstGeom>
          <a:noFill/>
        </p:spPr>
      </p:pic>
      <p:pic>
        <p:nvPicPr>
          <p:cNvPr id="21" name="Picture 2" descr="C:\Users\Dan\Dropbox\Office\CS 188\Ketrina Art\Perceptron\PerceptronUpdate.png"/>
          <p:cNvPicPr>
            <a:picLocks noChangeAspect="1" noChangeArrowheads="1"/>
          </p:cNvPicPr>
          <p:nvPr/>
        </p:nvPicPr>
        <p:blipFill>
          <a:blip r:embed="rId3" cstate="print"/>
          <a:srcRect l="4851" t="70423" r="16275"/>
          <a:stretch>
            <a:fillRect/>
          </a:stretch>
        </p:blipFill>
        <p:spPr bwMode="auto">
          <a:xfrm>
            <a:off x="6477000" y="4953000"/>
            <a:ext cx="4800600" cy="1600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Learning: Binary Perceptron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6388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Start with weights = 0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For each training instance: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Classify with current weights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correct (i.e., y=y*), no change!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wrong: adjust the weight vector by adding or subtracting the feature vector. Subtract if y* is -1.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253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48122" y="1856161"/>
            <a:ext cx="27305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81647" y="3261099"/>
            <a:ext cx="2190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85975" y="5924550"/>
            <a:ext cx="2508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81322" y="2614986"/>
            <a:ext cx="7302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18" descr="TP_tmp.em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30300" y="2867025"/>
            <a:ext cx="37465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8" name="Line 7"/>
          <p:cNvSpPr>
            <a:spLocks noChangeShapeType="1"/>
          </p:cNvSpPr>
          <p:nvPr/>
        </p:nvSpPr>
        <p:spPr bwMode="auto">
          <a:xfrm flipH="1" flipV="1">
            <a:off x="8067185" y="2237161"/>
            <a:ext cx="711200" cy="21209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5"/>
          <p:cNvSpPr>
            <a:spLocks noChangeShapeType="1"/>
          </p:cNvSpPr>
          <p:nvPr/>
        </p:nvSpPr>
        <p:spPr bwMode="auto">
          <a:xfrm flipH="1">
            <a:off x="7262322" y="2237161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6"/>
          <p:cNvSpPr>
            <a:spLocks noChangeShapeType="1"/>
          </p:cNvSpPr>
          <p:nvPr/>
        </p:nvSpPr>
        <p:spPr bwMode="auto">
          <a:xfrm flipH="1" flipV="1">
            <a:off x="7262322" y="3694486"/>
            <a:ext cx="1516063" cy="663575"/>
          </a:xfrm>
          <a:prstGeom prst="line">
            <a:avLst/>
          </a:prstGeom>
          <a:noFill/>
          <a:ln w="50800">
            <a:solidFill>
              <a:srgbClr val="CC00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 flipH="1">
            <a:off x="8811722" y="2819774"/>
            <a:ext cx="812800" cy="1514475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9" name="Freeform 13"/>
          <p:cNvSpPr>
            <a:spLocks/>
          </p:cNvSpPr>
          <p:nvPr/>
        </p:nvSpPr>
        <p:spPr bwMode="auto">
          <a:xfrm rot="-6620302">
            <a:off x="8465647" y="3450011"/>
            <a:ext cx="719138" cy="2363788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60" name="Freeform 13"/>
          <p:cNvSpPr>
            <a:spLocks/>
          </p:cNvSpPr>
          <p:nvPr/>
        </p:nvSpPr>
        <p:spPr bwMode="auto">
          <a:xfrm rot="-9428567">
            <a:off x="8840297" y="2448299"/>
            <a:ext cx="541338" cy="3132137"/>
          </a:xfrm>
          <a:custGeom>
            <a:avLst/>
            <a:gdLst>
              <a:gd name="T0" fmla="*/ 2147483647 w 1510"/>
              <a:gd name="T1" fmla="*/ 0 h 1197"/>
              <a:gd name="T2" fmla="*/ 2147483647 w 1510"/>
              <a:gd name="T3" fmla="*/ 2147483647 h 1197"/>
              <a:gd name="T4" fmla="*/ 2147483647 w 1510"/>
              <a:gd name="T5" fmla="*/ 2147483647 h 1197"/>
              <a:gd name="T6" fmla="*/ 0 w 1510"/>
              <a:gd name="T7" fmla="*/ 2147483647 h 1197"/>
              <a:gd name="T8" fmla="*/ 2147483647 w 1510"/>
              <a:gd name="T9" fmla="*/ 0 h 11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0"/>
              <a:gd name="T16" fmla="*/ 0 h 1197"/>
              <a:gd name="T17" fmla="*/ 1510 w 1510"/>
              <a:gd name="T18" fmla="*/ 1197 h 11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0" h="1197">
                <a:moveTo>
                  <a:pt x="1139" y="0"/>
                </a:moveTo>
                <a:lnTo>
                  <a:pt x="1510" y="1197"/>
                </a:lnTo>
                <a:lnTo>
                  <a:pt x="77" y="1101"/>
                </a:lnTo>
                <a:lnTo>
                  <a:pt x="0" y="378"/>
                </a:lnTo>
                <a:lnTo>
                  <a:pt x="1139" y="0"/>
                </a:lnTo>
                <a:close/>
              </a:path>
            </a:pathLst>
          </a:custGeom>
          <a:gradFill rotWithShape="1">
            <a:gsLst>
              <a:gs pos="0">
                <a:srgbClr val="003B00">
                  <a:alpha val="0"/>
                </a:srgbClr>
              </a:gs>
              <a:gs pos="100000">
                <a:srgbClr val="008000">
                  <a:alpha val="50000"/>
                </a:srgb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6" grpId="0" animBg="1"/>
      <p:bldP spid="31757" grpId="0" animBg="1"/>
      <p:bldP spid="31759" grpId="0" animBg="1"/>
      <p:bldP spid="317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Examples: Perceptron</a:t>
            </a:r>
          </a:p>
        </p:txBody>
      </p:sp>
      <p:sp>
        <p:nvSpPr>
          <p:cNvPr id="1035" name="Rectangle 3"/>
          <p:cNvSpPr>
            <a:spLocks noGrp="1" noChangeArrowheads="1"/>
          </p:cNvSpPr>
          <p:nvPr>
            <p:ph idx="1"/>
          </p:nvPr>
        </p:nvSpPr>
        <p:spPr>
          <a:xfrm>
            <a:off x="4267200" y="1397001"/>
            <a:ext cx="7518400" cy="4729164"/>
          </a:xfrm>
        </p:spPr>
        <p:txBody>
          <a:bodyPr/>
          <a:lstStyle/>
          <a:p>
            <a:pPr eaLnBrk="1" hangingPunct="1"/>
            <a:r>
              <a:rPr lang="en-US" dirty="0"/>
              <a:t>Separable Case</a:t>
            </a:r>
          </a:p>
        </p:txBody>
      </p:sp>
      <p:graphicFrame>
        <p:nvGraphicFramePr>
          <p:cNvPr id="1383428" name="Object 4"/>
          <p:cNvGraphicFramePr>
            <a:graphicFrameLocks noChangeAspect="1"/>
          </p:cNvGraphicFramePr>
          <p:nvPr/>
        </p:nvGraphicFramePr>
        <p:xfrm>
          <a:off x="3636963" y="2078038"/>
          <a:ext cx="47910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Photo Editor Photo" r:id="rId3" imgW="4791744" imgH="3742857" progId="MSPhotoEd.3">
                  <p:embed/>
                </p:oleObj>
              </mc:Choice>
              <mc:Fallback>
                <p:oleObj name="Photo Editor Photo" r:id="rId3" imgW="4791744" imgH="3742857" progId="MSPhotoEd.3">
                  <p:embed/>
                  <p:pic>
                    <p:nvPicPr>
                      <p:cNvPr id="13834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078038"/>
                        <a:ext cx="47910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29" name="Object 5"/>
          <p:cNvGraphicFramePr>
            <a:graphicFrameLocks noChangeAspect="1"/>
          </p:cNvGraphicFramePr>
          <p:nvPr/>
        </p:nvGraphicFramePr>
        <p:xfrm>
          <a:off x="3681413" y="2095500"/>
          <a:ext cx="475297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Photo Editor Photo" r:id="rId5" imgW="4753639" imgH="3704762" progId="MSPhotoEd.3">
                  <p:embed/>
                </p:oleObj>
              </mc:Choice>
              <mc:Fallback>
                <p:oleObj name="Photo Editor Photo" r:id="rId5" imgW="4753639" imgH="3704762" progId="MSPhotoEd.3">
                  <p:embed/>
                  <p:pic>
                    <p:nvPicPr>
                      <p:cNvPr id="13834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2095500"/>
                        <a:ext cx="4752975" cy="370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0" name="Object 6"/>
          <p:cNvGraphicFramePr>
            <a:graphicFrameLocks noChangeAspect="1"/>
          </p:cNvGraphicFramePr>
          <p:nvPr/>
        </p:nvGraphicFramePr>
        <p:xfrm>
          <a:off x="3648075" y="2066925"/>
          <a:ext cx="475297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Photo Editor Photo" r:id="rId7" imgW="4753639" imgH="3780952" progId="MSPhotoEd.3">
                  <p:embed/>
                </p:oleObj>
              </mc:Choice>
              <mc:Fallback>
                <p:oleObj name="Photo Editor Photo" r:id="rId7" imgW="4753639" imgH="3780952" progId="MSPhotoEd.3">
                  <p:embed/>
                  <p:pic>
                    <p:nvPicPr>
                      <p:cNvPr id="13834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2066925"/>
                        <a:ext cx="475297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1" name="Object 7"/>
          <p:cNvGraphicFramePr>
            <a:graphicFrameLocks noChangeAspect="1"/>
          </p:cNvGraphicFramePr>
          <p:nvPr/>
        </p:nvGraphicFramePr>
        <p:xfrm>
          <a:off x="3552825" y="2101850"/>
          <a:ext cx="4905375" cy="376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Photo Editor Photo" r:id="rId9" imgW="4904762" imgH="3761905" progId="MSPhotoEd.3">
                  <p:embed/>
                </p:oleObj>
              </mc:Choice>
              <mc:Fallback>
                <p:oleObj name="Photo Editor Photo" r:id="rId9" imgW="4904762" imgH="3761905" progId="MSPhotoEd.3">
                  <p:embed/>
                  <p:pic>
                    <p:nvPicPr>
                      <p:cNvPr id="13834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2101850"/>
                        <a:ext cx="4905375" cy="376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2" name="Object 8"/>
          <p:cNvGraphicFramePr>
            <a:graphicFrameLocks noChangeAspect="1"/>
          </p:cNvGraphicFramePr>
          <p:nvPr/>
        </p:nvGraphicFramePr>
        <p:xfrm>
          <a:off x="3509963" y="2095500"/>
          <a:ext cx="494347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Photo Editor Photo" r:id="rId11" imgW="4944165" imgH="3742857" progId="MSPhotoEd.3">
                  <p:embed/>
                </p:oleObj>
              </mc:Choice>
              <mc:Fallback>
                <p:oleObj name="Photo Editor Photo" r:id="rId11" imgW="4944165" imgH="3742857" progId="MSPhotoEd.3">
                  <p:embed/>
                  <p:pic>
                    <p:nvPicPr>
                      <p:cNvPr id="13834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963" y="2095500"/>
                        <a:ext cx="494347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3" name="Object 9"/>
          <p:cNvGraphicFramePr>
            <a:graphicFrameLocks noChangeAspect="1"/>
          </p:cNvGraphicFramePr>
          <p:nvPr/>
        </p:nvGraphicFramePr>
        <p:xfrm>
          <a:off x="3594100" y="2074863"/>
          <a:ext cx="48482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name="Photo Editor Photo" r:id="rId13" imgW="4847619" imgH="3780952" progId="MSPhotoEd.3">
                  <p:embed/>
                </p:oleObj>
              </mc:Choice>
              <mc:Fallback>
                <p:oleObj name="Photo Editor Photo" r:id="rId13" imgW="4847619" imgH="3780952" progId="MSPhotoEd.3">
                  <p:embed/>
                  <p:pic>
                    <p:nvPicPr>
                      <p:cNvPr id="13834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2074863"/>
                        <a:ext cx="4848225" cy="378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4" name="Object 10"/>
          <p:cNvGraphicFramePr>
            <a:graphicFrameLocks noChangeAspect="1"/>
          </p:cNvGraphicFramePr>
          <p:nvPr/>
        </p:nvGraphicFramePr>
        <p:xfrm>
          <a:off x="3657600" y="2128838"/>
          <a:ext cx="4714875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Photo Editor Photo" r:id="rId15" imgW="4715533" imgH="3666667" progId="MSPhotoEd.3">
                  <p:embed/>
                </p:oleObj>
              </mc:Choice>
              <mc:Fallback>
                <p:oleObj name="Photo Editor Photo" r:id="rId15" imgW="4715533" imgH="3666667" progId="MSPhotoEd.3">
                  <p:embed/>
                  <p:pic>
                    <p:nvPicPr>
                      <p:cNvPr id="138343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128838"/>
                        <a:ext cx="4714875" cy="366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3435" name="Object 11"/>
          <p:cNvGraphicFramePr>
            <a:graphicFrameLocks noChangeAspect="1"/>
          </p:cNvGraphicFramePr>
          <p:nvPr/>
        </p:nvGraphicFramePr>
        <p:xfrm>
          <a:off x="3640138" y="2073275"/>
          <a:ext cx="4657725" cy="374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Photo Editor Photo" r:id="rId17" imgW="4657143" imgH="3742857" progId="MSPhotoEd.3">
                  <p:embed/>
                </p:oleObj>
              </mc:Choice>
              <mc:Fallback>
                <p:oleObj name="Photo Editor Photo" r:id="rId17" imgW="4657143" imgH="3742857" progId="MSPhotoEd.3">
                  <p:embed/>
                  <p:pic>
                    <p:nvPicPr>
                      <p:cNvPr id="138343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clrChange>
                          <a:clrFrom>
                            <a:srgbClr val="CCCCCC"/>
                          </a:clrFrom>
                          <a:clrTo>
                            <a:srgbClr val="CCCCCC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2073275"/>
                        <a:ext cx="4657725" cy="374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x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81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f \cdot w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307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= w + y^*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8"/>
  <p:tag name="PICTUREFILESIZE" val="52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^*\! \cdot \!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"/>
  <p:tag name="PICTUREFILESIZE" val="232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amsmath}&#10;\begin{document}&#10;\[&#10;y = \begin{cases} &#10;+1   &amp; \textmd{if}\ \ w \cdot f(x) \geq 0 \\&#10;-1   &amp;  \textmd{if}\ \ w \cdot f(x) &lt; 0 \\&#10;\end{cases}&#10;\]&#10;\end{document}&#10;"/>
  <p:tag name="FILENAME" val="TP_tmp"/>
  <p:tag name="FORMAT" val="bmp256"/>
  <p:tag name="RES" val="1200"/>
  <p:tag name="BLEND" val="0"/>
  <p:tag name="TRANSPARENT" val="0"/>
  <p:tag name="TBUG" val="0"/>
  <p:tag name="ALLOWFS" val="0"/>
  <p:tag name="ORIGWIDTH" val="114"/>
  <p:tag name="PICTUREFILESIZE" val="98337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\cdot f \,\, \mbox{biggest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32"/>
  <p:tag name="PICTUREFILESIZE" val="677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2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f(x)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9"/>
  <p:tag name="PICTUREFILESIZE" val="224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3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4"/>
  <p:tag name="PICTUREFILESIZE" val="114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2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5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3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9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 = w_y -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8"/>
  <p:tag name="PICTUREFILESIZE" val="720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 = w_{y^*} +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47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\begin{array}{rl}&#10;y &amp;= \argmax_y \,\, w_y \cdot f(x)&#10;\end{arra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32"/>
  <p:tag name="PICTUREFILESIZE" val="1165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'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"/>
  <p:tag name="PICTUREFILESIZE" val="19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y$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"/>
  <p:tag name="PICTUREFILESIZE" val="96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argmax{\mathop{\rm arg\,max}}&#10;\[&#10;f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72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_{y^*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"/>
  <p:tag name="PICTUREFILESIZE" val="219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mistakes} &lt; \frac{k}{\delta^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5"/>
  <p:tag name="PICTUREFILESIZE" val="91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def\argmax{\mathop{\rm arg\,max}}&#10;\rotatebox{90}{accurac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288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{color}&#10;\begin{document}&#10;\def\argmax{\mathop{\rm arg\,max}}&#10;\textcolor{blue}{training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76"/>
  <p:tag name="PICTUREFILESIZE" val="566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OliveGreen}{held-ou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82"/>
  <p:tag name="PICTUREFILESIZE" val="56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usepackage[usenames]{color}&#10;\begin{document}&#10;\def\argmax{\mathop{\rm arg\,max}}&#10;\textcolor{BrickRed}{test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16m"/>
  <p:tag name="ORIGWIDTH" val="39"/>
  <p:tag name="PICTUREFILESIZE" val="360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iterations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418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.00394"/>
  <p:tag name="ORIGINALWIDTH" val="49.8043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x$&#10;&#10;\end{document}"/>
  <p:tag name="IGUANATEXSIZE" val="20"/>
  <p:tag name="IGUANATEXCURSOR" val="201"/>
  <p:tag name="TRANSPARENCY" val="True"/>
  <p:tag name="FILENAME" val=""/>
  <p:tag name="INPUTTYPE" val="0"/>
  <p:tag name="LATEXENGINEID" val="1"/>
  <p:tag name="TEMPFOLDER" val="c:\temp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mbox{activation}_w(x) = \sum_i w_i \cdot f_i(x) = w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1"/>
  <p:tag name="PICTUREFILESIZE" val="223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1015.888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blue}) = P(\text{red}) = 0.5$&#10;&#10;\end{document}"/>
  <p:tag name="IGUANATEXSIZE" val="20"/>
  <p:tag name="IGUANATEXCURSOR" val="235"/>
  <p:tag name="TRANSPARENCY" val="True"/>
  <p:tag name="FILENAME" val=""/>
  <p:tag name="INPUTTYPE" val="0"/>
  <p:tag name="LATEXENGINEID" val="1"/>
  <p:tag name="TEMPFOLDER" val="c:\temp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40622"/>
  <p:tag name="ORIGINALWIDTH" val="441.638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almost $0.0$&#10;&#10;\end{document}"/>
  <p:tag name="IGUANATEXSIZE" val="20"/>
  <p:tag name="IGUANATEXCURSOR" val="210"/>
  <p:tag name="TRANSPARENCY" val="True"/>
  <p:tag name="FILENAME" val=""/>
  <p:tag name="INPUTTYPE" val="0"/>
  <p:tag name="LATEXENGINEID" val="1"/>
  <p:tag name="TEMPFOLDER" val="c:\temp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1.40622"/>
  <p:tag name="ORIGINALWIDTH" val="441.638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almost $1.0$&#10;&#10;\end{document}"/>
  <p:tag name="IGUANATEXSIZE" val="20"/>
  <p:tag name="IGUANATEXCURSOR" val="207"/>
  <p:tag name="TRANSPARENCY" val="True"/>
  <p:tag name="FILENAME" val=""/>
  <p:tag name="INPUTTYPE" val="0"/>
  <p:tag name="LATEXENGINEID" val="1"/>
  <p:tag name="TEMPFOLDER" val="c:\temp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1227.106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P(\text{red}|x) = \frac{e^{w_\text{red} \cdot x}}{e^{w_\text{red} \cdot x} + e^{w_\text{blue} \cdot x}}&#10;\]&#10;&#10;\end{document}"/>
  <p:tag name="IGUANATEXSIZE" val="20"/>
  <p:tag name="IGUANATEXCURSOR" val="215"/>
  <p:tag name="TRANSPARENCY" val="True"/>
  <p:tag name="FILENAME" val=""/>
  <p:tag name="INPUTTYPE" val="0"/>
  <p:tag name="LATEXENGINEID" val="1"/>
  <p:tag name="TEMPFOLDER" val="c:\temp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.00394"/>
  <p:tag name="ORIGINALWIDTH" val="49.80433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x$&#10;&#10;\end{document}"/>
  <p:tag name="IGUANATEXSIZE" val="20"/>
  <p:tag name="IGUANATEXCURSOR" val="199"/>
  <p:tag name="TRANSPARENCY" val="True"/>
  <p:tag name="FILENAME" val=""/>
  <p:tag name="INPUTTYPE" val="0"/>
  <p:tag name="LATEXENGINEID" val="1"/>
  <p:tag name="TEMPFOLDER" val="c:\temp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9.60866"/>
  <p:tag name="ORIGINALWIDTH" val="364.8317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$P(\text{red}|x)$&#10;&#10;\end{document}"/>
  <p:tag name="IGUANATEXSIZE" val="20"/>
  <p:tag name="IGUANATEXCURSOR" val="213"/>
  <p:tag name="TRANSPARENCY" val="True"/>
  <p:tag name="FILENAME" val=""/>
  <p:tag name="INPUTTYPE" val="0"/>
  <p:tag name="LATEXENGINEID" val="1"/>
  <p:tag name="TEMPFOLDER" val="c:\temp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707.4614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w_\text{red} \cdot x}}{e^{w_\text{red} \cdot x} + e^{w_\text{blue} \cdot x}}&#10;\]&#10;&#10;\end{document}"/>
  <p:tag name="IGUANATEXSIZE" val="20"/>
  <p:tag name="IGUANATEXCURSOR" val="256"/>
  <p:tag name="TRANSPARENCY" val="True"/>
  <p:tag name="FILENAME" val=""/>
  <p:tag name="INPUTTYPE" val="0"/>
  <p:tag name="LATEXENGINEID" val="1"/>
  <p:tag name="TEMPFOLDER" val="c:\temp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.2196"/>
  <p:tag name="ORIGINALWIDTH" val="786.6682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5 w_\text{red} \cdot x}}{e^{5 w_\text{red} \cdot x} + e^{5 w_\text{blue} \cdot x}}&#10;\]&#10;&#10;\end{document}"/>
  <p:tag name="IGUANATEXSIZE" val="20"/>
  <p:tag name="IGUANATEXCURSOR" val="232"/>
  <p:tag name="TRANSPARENCY" val="True"/>
  <p:tag name="FILENAME" val=""/>
  <p:tag name="INPUTTYPE" val="0"/>
  <p:tag name="LATEXENGINEID" val="1"/>
  <p:tag name="TEMPFOLDER" val="c:\temp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6.2196"/>
  <p:tag name="ORIGINALWIDTH" val="945.6819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\frac{e^{100 w_\text{red} \cdot x}}{e^{100 w_\text{red} \cdot x} + e^{100 w_\text{blue} \cdot x}}&#10;\]&#10;&#10;\end{document}"/>
  <p:tag name="IGUANATEXSIZE" val="20"/>
  <p:tag name="IGUANATEXCURSOR" val="296"/>
  <p:tag name="TRANSPARENCY" val="True"/>
  <p:tag name="FILENAME" val=""/>
  <p:tag name="INPUTTYPE" val="0"/>
  <p:tag name="LATEXENGINEID" val="1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96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7.8085"/>
  <p:tag name="ORIGINALWIDTH" val="928.2805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looks like $\max_y w_y \cdot x$&#10;&#10;\end{document}"/>
  <p:tag name="IGUANATEXSIZE" val="20"/>
  <p:tag name="IGUANATEXCURSOR" val="228"/>
  <p:tag name="TRANSPARENCY" val="True"/>
  <p:tag name="FILENAME" val=""/>
  <p:tag name="INPUTTYPE" val="0"/>
  <p:tag name="LATEXENGINEID" val="1"/>
  <p:tag name="TEMPFOLDER" val="c:\temp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11.2183"/>
  <p:tag name="ORIGINALWIDTH" val="1227.106"/>
  <p:tag name="OUTPUTDPI" val="1200"/>
  <p:tag name="LATEXADDIN" val="\documentclass{article}&#10;\usepackage{amsmath}&#10;\pagestyle{empty}&#10;\begin{document}&#10;&#10;\newcommand{\xb}{\mathbf{x}}&#10;\newcommand{\ub}{\mathbf{u}}&#10;\newcommand{\bs}{\mathbf{s}}&#10;\newcommand{\ba}{\mathbf{a}}&#10;&#10;\[&#10;P(\text{red}|x) = \frac{e^{w_\text{red} \cdot x}}{e^{w_\text{red} \cdot x} + e^{w_\text{blue} \cdot x}}&#10;\]&#10;&#10;\end{document}"/>
  <p:tag name="IGUANATEXSIZE" val="20"/>
  <p:tag name="IGUANATEXCURSOR" val="215"/>
  <p:tag name="TRANSPARENCY" val="True"/>
  <p:tag name="FILENAME" val=""/>
  <p:tag name="INPUTTYPE" val="0"/>
  <p:tag name="LATEXENGINEID" val="1"/>
  <p:tag name="TEMPFOLDER" val="c:\temp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500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y = \argmax_y \,\, w_y \cdot f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1227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\cdot f \,\, \mbox{biggest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32"/>
  <p:tag name="PICTUREFILESIZE" val="677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2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4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begin{array}{c}&#10;w_3 \cdot f\\&#10;\mbox{biggest}&#10;\end{array}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71"/>
  <p:tag name="PICTUREFILESIZE" val="709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{y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"/>
  <p:tag name="PICTUREFILESIZE" val="167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1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4"/>
  <p:tag name="PICTUREFILESIZE" val="114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2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0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w_3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25"/>
  <p:tag name="PICTUREFILESIZE" val="169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f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5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argmax{\mathop{\rm arg\,max}}&#10;\[&#10;w \cdot f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3"/>
  <p:tag name="PICTUREFILESIZE" val="19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96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3122</Words>
  <Application>Microsoft Office PowerPoint</Application>
  <PresentationFormat>Widescreen</PresentationFormat>
  <Paragraphs>725</Paragraphs>
  <Slides>60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</vt:lpstr>
      <vt:lpstr>Courier New</vt:lpstr>
      <vt:lpstr>Wingdings</vt:lpstr>
      <vt:lpstr>Office Theme</vt:lpstr>
      <vt:lpstr>Photo Editor Photo</vt:lpstr>
      <vt:lpstr>Neural Nets</vt:lpstr>
      <vt:lpstr>Feature Vectors</vt:lpstr>
      <vt:lpstr>Some (Simplified) Biology</vt:lpstr>
      <vt:lpstr>Linear Classifiers</vt:lpstr>
      <vt:lpstr>Weights</vt:lpstr>
      <vt:lpstr>Binary Decision Rule</vt:lpstr>
      <vt:lpstr>Learning: Binary Perceptron</vt:lpstr>
      <vt:lpstr>Learning: Binary Perceptron</vt:lpstr>
      <vt:lpstr>Examples: Perceptron</vt:lpstr>
      <vt:lpstr>Multiclass Decision Rule</vt:lpstr>
      <vt:lpstr>Learning: Multiclass Perceptron</vt:lpstr>
      <vt:lpstr>Properties of Perceptrons</vt:lpstr>
      <vt:lpstr>Problems with the Perceptron</vt:lpstr>
      <vt:lpstr>Non-Separable Case: Deterministic Decision</vt:lpstr>
      <vt:lpstr>Non-Separable Case: Probabilistic Decision</vt:lpstr>
      <vt:lpstr>How to get probabilistic decisions?</vt:lpstr>
      <vt:lpstr>Best w? </vt:lpstr>
      <vt:lpstr>Separable Case: Deterministic Decision – Many Options</vt:lpstr>
      <vt:lpstr>Separable Case: Probabilistic Decision – Clear Preference</vt:lpstr>
      <vt:lpstr>A 1D Example</vt:lpstr>
      <vt:lpstr>The Soft Max</vt:lpstr>
      <vt:lpstr>Multiclass Logistic Regression</vt:lpstr>
      <vt:lpstr>Best w? </vt:lpstr>
      <vt:lpstr>PowerPoint Presentation</vt:lpstr>
      <vt:lpstr>Hill Climbing</vt:lpstr>
      <vt:lpstr>1-D Optimization</vt:lpstr>
      <vt:lpstr>2-D Optimization</vt:lpstr>
      <vt:lpstr>Gradient Ascent</vt:lpstr>
      <vt:lpstr>Gradient Ascent</vt:lpstr>
      <vt:lpstr>What is the Steepest Direction?</vt:lpstr>
      <vt:lpstr>Gradient in n dimensions</vt:lpstr>
      <vt:lpstr>Optimization Procedure: Gradient Ascent</vt:lpstr>
      <vt:lpstr>Batch Gradient Ascent on the Log Likelihood Objective</vt:lpstr>
      <vt:lpstr>What will gradient ascent do?</vt:lpstr>
      <vt:lpstr>Stochastic Gradient Ascent on the Log Likelihood Objective</vt:lpstr>
      <vt:lpstr>Mini-Batch Gradient Ascent on the Log Likelihood Objective</vt:lpstr>
      <vt:lpstr>Multi-class Logistic Regression</vt:lpstr>
      <vt:lpstr>Deep Neural Network = Also learn the features!</vt:lpstr>
      <vt:lpstr>Deep Neural Network = Also learn the features!</vt:lpstr>
      <vt:lpstr>Deep Neural Network = Also learn the features!</vt:lpstr>
      <vt:lpstr>Common Activation Functions</vt:lpstr>
      <vt:lpstr>Deep Neural Network: Also Learn the Features!</vt:lpstr>
      <vt:lpstr>Neural Networks Properties</vt:lpstr>
      <vt:lpstr>Universal Function Approximation Theorem*</vt:lpstr>
      <vt:lpstr>Universal Function Approximation Theorem*</vt:lpstr>
      <vt:lpstr>How about computing all the derivatives?</vt:lpstr>
      <vt:lpstr>How about computing all the derivatives?</vt:lpstr>
      <vt:lpstr>Automatic Differentiation</vt:lpstr>
      <vt:lpstr>Training a Network (setting weights)</vt:lpstr>
      <vt:lpstr>Training a Network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  <vt:lpstr>Back Propagation: g(w)=w_1^3 w_2+3w_1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Nets</dc:title>
  <dc:creator>Dr.Annushree Bablani</dc:creator>
  <cp:lastModifiedBy>Dr.Annushree Bablani</cp:lastModifiedBy>
  <cp:revision>12</cp:revision>
  <dcterms:created xsi:type="dcterms:W3CDTF">2022-03-30T15:14:27Z</dcterms:created>
  <dcterms:modified xsi:type="dcterms:W3CDTF">2022-04-01T06:19:27Z</dcterms:modified>
</cp:coreProperties>
</file>